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tif" ContentType="image/t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6"/>
  </p:notesMasterIdLst>
  <p:sldIdLst>
    <p:sldId id="311" r:id="rId2"/>
    <p:sldId id="312" r:id="rId3"/>
    <p:sldId id="258" r:id="rId4"/>
    <p:sldId id="270" r:id="rId5"/>
    <p:sldId id="262" r:id="rId6"/>
    <p:sldId id="356" r:id="rId7"/>
    <p:sldId id="271" r:id="rId8"/>
    <p:sldId id="272" r:id="rId9"/>
    <p:sldId id="273" r:id="rId10"/>
    <p:sldId id="357" r:id="rId11"/>
    <p:sldId id="274" r:id="rId12"/>
    <p:sldId id="275" r:id="rId13"/>
    <p:sldId id="276" r:id="rId14"/>
    <p:sldId id="277" r:id="rId15"/>
    <p:sldId id="278" r:id="rId16"/>
    <p:sldId id="283" r:id="rId17"/>
    <p:sldId id="284" r:id="rId18"/>
    <p:sldId id="285" r:id="rId19"/>
    <p:sldId id="286" r:id="rId20"/>
    <p:sldId id="358" r:id="rId21"/>
    <p:sldId id="314" r:id="rId22"/>
    <p:sldId id="289" r:id="rId23"/>
    <p:sldId id="360" r:id="rId24"/>
    <p:sldId id="290" r:id="rId25"/>
    <p:sldId id="291" r:id="rId26"/>
    <p:sldId id="292" r:id="rId27"/>
    <p:sldId id="293" r:id="rId28"/>
    <p:sldId id="315" r:id="rId29"/>
    <p:sldId id="317" r:id="rId30"/>
    <p:sldId id="318" r:id="rId31"/>
    <p:sldId id="259" r:id="rId32"/>
    <p:sldId id="260" r:id="rId33"/>
    <p:sldId id="261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340" r:id="rId56"/>
    <p:sldId id="341" r:id="rId57"/>
    <p:sldId id="342" r:id="rId58"/>
    <p:sldId id="343" r:id="rId59"/>
    <p:sldId id="344" r:id="rId60"/>
    <p:sldId id="287" r:id="rId61"/>
    <p:sldId id="345" r:id="rId62"/>
    <p:sldId id="346" r:id="rId63"/>
    <p:sldId id="347" r:id="rId64"/>
    <p:sldId id="348" r:id="rId65"/>
    <p:sldId id="349" r:id="rId66"/>
    <p:sldId id="350" r:id="rId67"/>
    <p:sldId id="351" r:id="rId68"/>
    <p:sldId id="295" r:id="rId69"/>
    <p:sldId id="296" r:id="rId70"/>
    <p:sldId id="297" r:id="rId71"/>
    <p:sldId id="352" r:id="rId72"/>
    <p:sldId id="299" r:id="rId73"/>
    <p:sldId id="316" r:id="rId74"/>
    <p:sldId id="353" r:id="rId75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78" autoAdjust="0"/>
    <p:restoredTop sz="83189" autoAdjust="0"/>
  </p:normalViewPr>
  <p:slideViewPr>
    <p:cSldViewPr snapToGrid="0" snapToObjects="1">
      <p:cViewPr varScale="1">
        <p:scale>
          <a:sx n="126" d="100"/>
          <a:sy n="126" d="100"/>
        </p:scale>
        <p:origin x="85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5-08T06:43:33.4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5464 6787 0,'0'-14'78,"13"14"-31,13 0-31,1 0-16,-14 14 15,27 12-15,-14-13 16,-13 0-16,14 1 15,-14-14-15,27 0 16,-40 13-16,26-13 16,-13 0-16,27 13 15,-27-13-15,14 0 16,-1 0 0,-12 0-16,-1 0 15,0 0-15,13 0 16,14 0-1,-13 0-15,-1 0 16,-13 0-16,27 0 16,0 0-16,-27 0 15,13 0-15,1 0 16,12 0-16,1 0 16,0 0-16,13 0 15,0 0-15,26 0 16,-39 0-16,13 0 15,-27 0-15,14 0 16,-14 0-16,-12 0 16,38 0-16,1 0 15,-13 0-15,13 0 16,-27 0-16,1 0 16,13 0-16,-27 13 15,26-13 1,-25 0-16,39 27 15,-40-27-15,13 0 16,1 0-16,-14 0 16,27 0-16,-27 0 15,27 13 1,-1-13-16,1 0 0,0 0 16,13 0-1,26 0-15,0 0 16,-13 13-16,14-13 15,26 27-15,-53-27 16,0 13-16,-27-13 16,14 0-16,-14 0 15,-13 13-15,1-13 16,-1 0-16,0 0 16,0 0-16,14 0 15,12 27-15,-12-27 16,13 0-16,-1 0 15,14 0-15,27 0 16,-28 0-16,15 0 16,25 0-16,-39 0 15,40 0-15,-54 0 16,1 0-16,-13 0 16,-1 0-16,14 0 15,-14 0-15,27 0 16,-13 0-16,13 0 15,-14 0-15,1 0 16,13-14-16,13 14 16,-26-13-1,-14 13-15,14 0 16,-27 0-16,14 0 16,12 0-16,-25 0 15,25 0-15,-26 0 31,1-13-31,-1 13 16,13 0-16,14 0 16,13-13-16,0 13 15,26 0-15,14-13 16,-14 13-16,-26 0 16,-13 0-16,0 0 15,-27 0-15,0 0 16</inkml:trace>
  <inkml:trace contextRef="#ctx0" brushRef="#br0" timeOffset="673.1028">6350 7263 0,'13'0'46,"-13"13"-30,0 27-16,0-1 16,0 14-16,0 0 15,0 0-15,0 13 16,0 0-16,0 1 16,0 25-16,0-12 15,0-41-15,0-12 16,27 12-16,-1-65 62,-26-14-46,0-13-16,27 27 16,-14-1-16,-13 1 15,0 13-15</inkml:trace>
  <inkml:trace contextRef="#ctx0" brushRef="#br0" timeOffset="1487.8025">6482 7289 0,'0'-26'63,"14"26"-63,25 0 15,-26 0-15,14 0 16,-14 0-1,14 0 1,-14 0 0,0 0-16,0 0 15,1 0 1,12 0 0,-26 13-1,0 0 48,0 0-63,0 1 15,0 12-15,0-13 16,-13 27-16,-27-13 16,27-1-16,-14 0 15,-26 1-15,53-14 16,-13 0-16,0-13 15,0 0-15,0 14 16,-1-14 0,1 0-1,0 0 1,-14 0-16,14 0 16,-13 13-1,12 0-15,-12 0 16,13-13-1</inkml:trace>
  <inkml:trace contextRef="#ctx0" brushRef="#br0" timeOffset="2520.3362">7091 7302 0,'0'-13'78,"-13"13"-78,-14 13 16,1 14-16,12 26 16,-25 13-16,26-40 15,13 1-15,0 13 16,0-14-16,0 1 16,0-14-1,0 13 16,0-13 1,0 14-32,0-14 15,0 0-15,0 1 16,13-1-16,0 0 16,0-13 30,0 0-14,14 0-32,-14 0 31,14 13-31,-14 1 16</inkml:trace>
  <inkml:trace contextRef="#ctx0" brushRef="#br0" timeOffset="3152.2227">7170 7501 0,'0'-13'47,"13"13"-32,14 0 1,-14 0 0,14 0-16,-1 13 15,-13 0 1,0-13 0,1 13-16,12 14 15,-13-27-15,-13 13 16,40 40-16,-40-40 15,40 27-15,-27 0 16,-13-14 0,13-26-16,0 27 15,1-14 1</inkml:trace>
  <inkml:trace contextRef="#ctx0" brushRef="#br0" timeOffset="3768.1277">7501 7488 0,'-27'26'94,"14"1"-79,0 12-15,-13-25 16,26 12-1,-14-26 1,1 26-16,0-12 16,0-1-1,13 0 1,-14 0 15,1 1 0,0-14-15</inkml:trace>
  <inkml:trace contextRef="#ctx0" brushRef="#br0" timeOffset="4688.2438">7779 7726 0,'0'26'125,"0"-12"-125,0 12 31,0-13-31,0 0 16,0 1-1,-13-14 1,13 13-16,-27-13 63</inkml:trace>
  <inkml:trace contextRef="#ctx0" brushRef="#br0" timeOffset="5135.6633">7885 7474 0</inkml:trace>
  <inkml:trace contextRef="#ctx0" brushRef="#br0" timeOffset="5760.6105">7779 7713 0,'0'26'63,"0"-13"-48,0 14-15,0-14 16,0 27 0,0-27-16,0 13 15,-13-12-15,13 12 16,0-13-16</inkml:trace>
  <inkml:trace contextRef="#ctx0" brushRef="#br0" timeOffset="6185.3965">7977 7885 0,'0'13'94,"-13"0"-79,0 13-15,0-12 16,-14 12-16,14-26 47,0 0-47</inkml:trace>
  <inkml:trace contextRef="#ctx0" brushRef="#br0" timeOffset="6855.0834">8043 7488 0,'14'0'31,"-1"0"-15,13 0-1,14 0-15,-14 0 16,14 0-16,0 0 16,-27 0-16,13 0 15,-12 0 1,-1 0-1,13 13 1,-26 0 0,0 14-16,0-14 15,14 13-15,-14 1 16,26 12-16,-26-25 16,0 25-16,0 1 15,0-27-15,13 27 16,-13 0-16,14-40 15,-1 26-15,-13-13 16,13-13-16,-13 14 16,26-14 31,-12 0 31</inkml:trace>
  <inkml:trace contextRef="#ctx0" brushRef="#br0" timeOffset="7608.9682">8480 7527 0,'-27'53'93,"1"-26"-77,0 12-16,-1-12 16,27-14-16,-13 0 15,0 1 1,-1 12 62,-25-13-62,39 1-16,-14-14 15,1 13 32,13 0 47,-13 0-78,13 0 46</inkml:trace>
  <inkml:trace contextRef="#ctx0" brushRef="#br0" timeOffset="8695.6747">8533 7792 0,'0'0'0,"13"0"32,0 0 77,-13 13-93,0 0-16,0 14 15,0-14 16,0 0 1,-13 1 15,13-1 124,13-13-171,0 0 16,1 13-16,-1-13 16,0 0-1,0 0-15</inkml:trace>
  <inkml:trace contextRef="#ctx0" brushRef="#br0" timeOffset="9432.0499">8731 7461 0,'13'0'47,"1"27"-31,-14-1-1,13-13-15,-13 1 16,13 12-16,-13 14 16,13-27-16,1 27 15,-14-1-15,26 14 16,-13-26-16,-13 12 15,0-25-15,0 12 16,0-13 0,0 1-16,0-1 15,0 0 1,0 0 0,0 0-1,0 1 1,0-1-1,-13-13 79</inkml:trace>
  <inkml:trace contextRef="#ctx0" brushRef="#br0" timeOffset="11040.1841">9102 7686 0,'13'0'63,"13"0"-63,14 0 16,26 0-16,14 0 15,25 0-15,28 0 16,25 0-16,-25 0 15,25 0-15,1 0 16,-26 0-16,-28 0 16,-38 0-16,-41 0 15,0 0-15,-12 0 16,12 0 0,-13 0-1,14 0-15,-14-13 16,27 13-16,13-13 15,13-1-15,-27-12 16,14 13-16,14 13 16,12-27-1,-79 14-15,40 0 16,-14 13 0,0-13-16,-12-1 15,-1 1-15,13 0 16,-12 13-1,12-13-15,1-14 16,-1 14 15,-26 0-31,13 0 16,0-14 140</inkml:trace>
  <inkml:trace contextRef="#ctx0" brushRef="#br0" timeOffset="12088.516">10927 6998 0,'14'0'78,"12"0"-78,-13 0 16,27 0-1,-14 0 1,-12 0-16,-1 0 16,13 0-16,-13 0 15,1 0 1,12 0-1,1 0-15,-14 0 16,13 0-16,1 0 16,-14 0-16,0 0 15,0 0 32,1 0-31,-1 0-16,13 0 15,27 0-15,-26 0 16,-1 0 0,-13 13 77,-13 14-93,0 13 16,0-1-16,0-12 16,0 26-16,0-14 15,0 14-15,0-26 16,0-1-16,0 1 16,0 12-16,-13-12 15,13-14 1,0 13-16,0 1 15,-13-14 110,0-13-109,0 0-16</inkml:trace>
  <inkml:trace contextRef="#ctx0" brushRef="#br0" timeOffset="13415.9119">10663 6906 0,'0'-14'46,"13"14"-30,40 0-16,-13 0 16,12 0-16,-12 0 15,0 0-15,-14 0 16,40 0-16,-13 0 16,13 0-16,27 0 15,-40 0-15,0 0 16,-27 0-16,14 0 15,0 0-15,-27 14 16,0-14 15,0 0-31,14 0 16,66 0 0,-41 0-16,1 0 15,0 0-15,40 13 16,-1-13-16,14 0 15,13 0-15,27 0 16,-1 0-16,14 0 16,-53 0-16,0 0 15,-14 0-15,1 0 16,-40 0-16,-40 0 16,14 0-16,-1 0 15,1 0-15,-14 13 16,13-13-16,1 0 15,-1 0-15,1 27 16,-1-27-16,1 0 16,12 0-16,-12 0 15,-1 13-15,1-13 16,-14 0-16,13 0 16,1 13-16,-14-13 15,0 0-15,0 0 31,14 0-15,-1 0 0,14 0-16,0 0 15,-1 0-15,-25 0 16,12 0-16,1 0 16,-14 0-16,13 0 15,14 0 1,13 13-16,-13-13 15,-1 13-15,14-13 16,-26 0-16,-1 0 16,-13 0-16,14 0 15,-14 0-15,13 0 16,-12 0-16,25 0 16,-25 0-16,12 0 15</inkml:trace>
  <inkml:trace contextRef="#ctx0" brushRef="#br0" timeOffset="23767.6783">3995 6720 0,'27'0'94,"12"0"-78,-25 0-16,25 0 15,1 0 1,-27 0-16,14 0 16,-14 0 77</inkml:trace>
  <inkml:trace contextRef="#ctx0" brushRef="#br0" timeOffset="39312.82">4101 12409 0,'0'-13'125,"-13"13"-109,-27 0-16,14 0 16,-27 0-16,13 0 15,14 26-15,-54-13 16,41-13-16,-1 14 15,13 12-15,14-26 16,-13 0-16,-1 0 16,-52 0-1,66 0-15,-27 0 16,0 0-16,27 0 16,-40 0-16,13 0 15,-12 0-15,12 0 16,13 0-1,1 0-15,-1 0 0,14 0 16,-13 13 15,13-13 126,-1 0-126,14-13 94</inkml:trace>
  <inkml:trace contextRef="#ctx0" brushRef="#br0" timeOffset="40687.6927">3188 12316 0,'0'14'78,"0"12"-62,-13-13-16,-13 0 16,-1 1-1,1-14-15,-14 26 0,0-13 16,1 1-16,12-14 15,-13 26-15,14-26 16,13 0-16,-14 0 16,27 13-16,-13-13 15,0 0 1,0 0 15,39 14 141,1-14-172,-1 0 16,-13 13-16,53 13 15,-26-13-15,0 14 16,-27-27-16,40 26 16,-13-12-1,-27-1 1,0-13 15,-13 13-15,13-13 31,14 13-32,-14 1 1,13-14-16,-12 0 15,-1 0-15,0 0 16,0 0 0</inkml:trace>
  <inkml:trace contextRef="#ctx0" brushRef="#br0" timeOffset="44839.2506">9591 4643 0,'13'0'172,"27"0"-157,0 0-15,-14 0 16,1 0-1,12 0-15,14 0 0,-13 0 16,0 0 0,-1 0-16,1 0 15,0 0-15,-14 0 16,1 0-16,-14 0 16,0 0-1,0 0-15,1 0 16,-1 0-16,13 0 15,1 0-15,26 0 16,-27-26 0,1 26-16,12 0 15,-26 0-15,27 0 16,-27-13-16,14 13 16,13 0-16,-14 0 15,14 0-15,-1 0 16,14 0-16,-13 0 15,13 0-15,13 0 16,-13 0-16,0 0 16,13 0-16,-13 0 15,0 0 1,13 0-16,-26 0 0,-27 0 31,13 0-31,-12 0 47,25 0-31,-26 0-1,1 0-15,25 13 16,-12-13-16,13 0 16,-14 0-16,0 0 15,14 13-15,0-13 16,-14 0-16,1 0 15,-1 0-15,1 0 16,-1 0-16,1 0 16,12 0-1,-25 0 1,-1 0 31,0 0-32,0 13 17,0-13-1</inkml:trace>
  <inkml:trace contextRef="#ctx0" brushRef="#br0" timeOffset="46295.5072">11761 4538 0,'13'0'94,"27"0"-78,-1 0-16,1 0 15,-14 0-15,1 0 16,-1 0 0,-12 0-16,-1 0 31,0 0-31,0 13 219,14 0-219,-14 0 15,0 1 1,0-14 15,1 0-31,-1 13 16,0 0 171,-13 13-155,-26 1-32,-1-14 15,-39 14-15,40-14 16,-14 0-16,0 13 15,-26-12-15,53-1 16,-14 0-16,1 0 16,13-13-16,13 14 15,-13-14 1,-1 0 31,1 0-32,0 13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5-08T06:44:46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3281 3440 0,'13'0'109,"40"0"-93,-13 0-16,-1 0 16,1 0-16,0 0 15,-14 0-15,14 0 16,-14 0-16,-12 0 15,-1 0 1,0 0-16,13 0 16,14 0 15,-13 0-31,-14 0 0,13 0 16,-12 0 15,12 0 31,-13 0-46,14 0-16,-1 0 16,80 0-1,-27 0 1,-65 0-16,12 0 15,-13 0-15,1 0 16</inkml:trace>
  <inkml:trace contextRef="#ctx0" brushRef="#br0" timeOffset="1711.7839">4022 3347 0,'13'0'78,"27"0"-78,-1 0 16,1 0-16,-14 0 16,14 0-16,-13 13 15,-1 0 1,-13-13 15,0 0-31,1 14 172,12 12 156,-13-26-312,40 13-1,-13 27-15,-27-40 16,-13 13 187,-13-13-187,0 13-16,0 1 15,-14-14-15,1 13 16,12-13-16,-25 13 16,12 0-1,1 1-15,-27-1 16,40 0-16,-14 0 16,1 1-1,13-14-15,-1 0 31,1 0-31,0 13 16</inkml:trace>
  <inkml:trace contextRef="#ctx0" brushRef="#br0" timeOffset="86543.5289">20360 7382 0,'-27'0'125,"14"0"-125,-80 0 15,1 0-15,-14 0 16,0 0-16,-53 0 16,1 0-16,-1 0 15,-13 0-15,0 0 16,13 0-16,0 0 15,1 0-15,-14 0 16,66 0-16,-40 0 16,27 0-16,0 0 15,27 0-15,-14 0 16,40 0 0,-14 0-16,-12 26 15,25-26-15,-12 14 16,26-14-16,-13 13 15,13 0-15,-13-13 16,13 0-16,0 26 16,0-26-16,-13 14 15,-13-14-15,13 0 16,-14 13-16,27-13 16,0 0-16,0 0 15,1 0-15,-15 0 16,14 0-16,1 0 15,12 0-15,13 0 16,1 0-16,-14 0 16,14 0-16,-1 0 15,1 0-15,-1 0 16,-12 0-16,-14 26 16,26-26-16,-12 14 15,-1-14-15,14 0 16,-14 0-1,27 0 1,-1 0 0,1 0-1,0 0 17,0 0-17</inkml:trace>
  <inkml:trace contextRef="#ctx0" brushRef="#br0" timeOffset="87912.2504">15901 7316 0,'-52'0'47,"-28"13"-47,14 0 15,-53 27-15,13-27 16,0 0-16,0-13 16,27 14-16,39-1 15,27-13-15,-13 0 16,12 0 0,14 13-1,-13-13 16,0 0-31,0 0 32,13 13-17,-13 0 126,13 1-110,0-1-31,13-13 16,0 13-16,13-13 15,-12 13-15,-1-13 16,0 14-16,14-14 16,-1 26-1,1-13 1,39 14-16,-40-1 16,54 14-16,-54-27 15,40 27-15,-13 0 16,-13-40-16,-27 26 15,13-13 1</inkml:trace>
  <inkml:trace contextRef="#ctx0" brushRef="#br0" timeOffset="116087.9112">5106 3479 0</inkml:trace>
  <inkml:trace contextRef="#ctx0" brushRef="#br0" timeOffset="117840.3767">5384 3598 0</inkml:trace>
  <inkml:trace contextRef="#ctx0" brushRef="#br0" timeOffset="119071.8672">4617 3572 0,'26'0'187,"1"0"-171,13 0-16,-14 0 16,27 0-16,0 13 15,53-13-15,0 0 16,26 13-16,-13-13 16,26 0-16,-26 0 15,-26 0-15,13 0 16,-40 0-16,-13 0 15,0 27-15,-27-27 16,-12 0 0,-1 0-1,13 0-15,14 0 16,0 0-16,-1 0 16,-12 0-16,12 0 15,-25 0-15,-1 0 16,0 0-16,0 0 31,1 0 0,-1 0 1,0 0-1,14 0-16,-14 0-15,13 0 16,-13 0-16,14 0 16,-14 0-1,0 0-15,14 0 16,13 0-16,-14 0 16,14 0-16,-1 0 15,-12 0-15,13 0 16,-14 0-16,-13 0 15,14 0 1,-1 0-16,1 0 16,12 0-16,1 0 15,0 0-15,-1 0 16,54 0 0,-67 0-16,14 0 15,0 0-15,-1 0 16,-12 0-16,13 0 15,-1 0-15,1 0 16,-14 0-16,27 0 16,27 0-1,-67 0-15,13 0 16,-12 0-16,12 0 16,-13 0 15,1-13 0</inkml:trace>
  <inkml:trace contextRef="#ctx0" brushRef="#br0" timeOffset="128280.116">11721 3413 0,'13'0'266,"1"0"-250,-1 0-16,0 0 15,0 0 1,0 0 15,1 0 32,-1 0 109,0 0-157,0 0 1,1 0-1,-1 0-15,0 0 32,0 0-32</inkml:trace>
  <inkml:trace contextRef="#ctx0" brushRef="#br0" timeOffset="132327.8308">11972 3360 0,'0'13'187,"14"-13"-187,-1 0 16,0 0-16,0 0 16,14 0-16,-14 0 15,13 0-15,-12 0 16,-1 0-1,13 0 1,1 0 0,-14 0-1,14 14-15,-14-14 16,26 0 0,14 0-16,-13 0 15,-14 0-15,14 0 16,-13 0-16,-1 0 15,1 0-15,-14 0 16,26 0 0,-25 0-16,12 0 15,-13 26-15,27-26 16,-27 0 0,1 0-16,12 0 15,0 13-15,1-13 16,13 0-16,-1 0 15,1 14-15,13-14 16,-13 26-16,-14-26 16,14 0-16,13 13 15,-27-13-15,14 0 16,-1 0-16,-25 0 16,-1 0-16,0 0 15,0 0-15,14 0 16,-14 0-16,14 0 15,-14 0 1,13 0-16,-13 0 16,14 0-1,-14 0-15,14 0 16,-14 0-16,13 0 16,1-13-16,-14 13 296</inkml:trace>
  <inkml:trace contextRef="#ctx0" brushRef="#br0" timeOffset="149847.9703">2553 3757 0,'-13'-13'78,"13"0"-62,-13-27-16,-27-26 15,0 0-15,1 13 16,25 0-16,-12 40 15,-14-40-15,14 13 16,26-13-16,-40 27 16,27-14-16,13 13 15,-27-12-15,14 12 16,-13-12 0,13 25-16,-1-25 15,-12-14 1,-1 26-16,27 14 15,0 0 1,-26-27-16,26 14 16,-13-1-1,13 1-15,0 13 16,-13-14-16,13-13 16,0 14-16,0-53 15,0 26 1,0-13-16,0 52 15,0-52-15,26 0 16,-13 40-16,-13 12 16,0-12-16,13 13 15,1-14-15,-1 27 16,-13-13-16,13 0 16,0-1-1,14 1 1,-1 13-16,14-39 15,-14 25-15,27 1 16,0-13-16,0-1 16,-13 14-1,13 13-15,13-26 16,13 12-16,54-25 16,-28 25-1,-52 14-15,27-13 16,-14 13-16,26 0 15,1 0-15,13 0 16,-40 0-16,-13 0 16,0 0-16,0 0 15,-14 0-15,1 0 16,-13 0-16,-14 13 16,13 1-16,-12-14 15,12 13 1,14 0-1,-27-13-15,27 13 16,-27-13-16,27 0 16,-27 0-16,13 0 15,-13 0-15,14 0 16,13 14-16,-1-14 16,1 0-1,0 0-15,-27 0 16,13 0-1,-12 0-15,-1 0 16,0 0 0,0 0 109,0 0-125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5-08T06:47:31.7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5265 3836 0,'80'0'78,"118"0"-62,40 0-16,119 0 16,-66 0-16,0 0 15,106 0-15,-66 0 16,0 40-16,-1-40 16,-78 0-16,-1 0 15,40 0-15,0 0 16,0 0-16,-119 0 15,66-66 1,-39 26-16,-14 27 16,-53-13-16,14-1 15,-1 27-15,-39-13 16,0 13-16,26-27 16,-26 27-16,-26 0 15,52 0-15,-13 0 16,40 0-16,-1 0 15,54 0-15,-13 0 16,12 0-16,1 0 16,13 0-16,-53-13 15,26 13-15,-26 0 16,13 0-16,1 0 16,-54 0-16,40 0 15,-66 0-15,0 0 16,-27 0-16,-13 0 15,27 0-15,-27 0 16,0 0-16,-13 0 16,13 0-16,13 13 15,27-13 1,-13 0-16,13 0 0,-14 0 16,14 0-1,-40 14-15,40-14 16,-13 0-16,26 0 15,-13 0-15,-1 0 16,160 0 0,-120 0-16,14 0 15,0 0-15,13 0 16,-13 0-16,-27 0 16,14 39-16,158-12 15,-145-14 1,39-13-16,-39 27 15,-1-27-15,14 13 16,0-13-16,-13 0 16,40 0-16,-41 0 15,-25 0-15,12 13 16,1-13-16,-27 0 16,-27 0-16,14 0 15,-26 0-15,25 0 16,-12 0-16,13 0 15,-14 0-15,14 0 16,-13 0-16,26 0 16,26 0-1,-39 0-15,0 0 16,278 0 0,-265 0-1,13 0-15,-13 0 16,-13 0-16,-13 0 15,12-13-15,-12 0 16,0-1-16,-40 14 16,-27-13-16,1 13 15,-14 0-15,13 0 16,-13 0 31,14-13-32,-14 13-15,14 0 16,-1 0-16,27 0 16,13 0-16,-13 0 15,13 0-15,27 0 16,-1 0-16,14 0 16,-26 0-1,52 0-15,-26 0 0,-27 0 16,0 0-1,-12 0-15,12 0 16,0 0 0,-39 0-16,-14 0 15,-12 0-15,12 0 16,-13 0 15,1 0 47,-1 0-62</inkml:trace>
  <inkml:trace contextRef="#ctx0" brushRef="#br0" timeOffset="19336.9246">4657 9750 0,'0'-13'218,"26"13"-186,-13 0-17,27 0-15,-27 0 16,14 0-16,-14 0 15,13 0-15,14 0 16,0 0-16,-1 0 16,-12 0-16,13 0 15,-14 0-15,27 26 16,13-13-16,-13 1 16,-13 12-16,39-13 15,-26-13-15,26 27 16,1-27-1,-67 13-15,27-13 16,-1 0 0,-25 0-16,12 0 15,1 0-15,-1 0 16,27 0 0,-13 0-16,-27 0 15,27 0-15,-27 0 16,40 0-16,-14 0 15,-12 0-15,-1 0 16,14 0-16,0 0 16,-14 0-16,14 0 15,-1 0-15,-25 0 16,12 0-16,14 0 16,-14 0-16,14 0 15,-14 0-15,1 0 16,13 0-16,-1 0 15,14 0-15,-26 0 16,12 0-16,1 0 16,0 0-16,-14 0 15,14 0-15,0 0 16,-14 0 0,0 0-16,1 0 15,-1 0 1,1 0-1,13 0-15,-1 0 16,54-13 0,-53 13-16,-1 0 15,-26 0-15,1 0 16,-1 0-16,0 0 16,0 0-1,14 0-15,-1 0 16,-13 0-16,27 0 15,0 0-15,-27 0 16,27 0-16,-1 0 16,-12 0-16,13 0 15,-14 0 1,-13 0-16,1 0 16,12 0-16,-13 0 15,14 0-15,-1 0 16,1 0-16,-14 0 15,13 0-15,-12 0 16,25 0-16,-26 0 16,14 0-16,-14 0 15,0 0 1,14 0-16,-14 0 31,0 0-31,1 0 16,-14-14-1,13 14 1,0 0 0,0 0 15,0 0 0,1 0-15,-1-13-1,0 13 1,0 0 109,1 0-78,-1 0-47,0 0 16,0 0-16,0 0 15,1 0-15,-1 0 16,13 0-16,-12 0 15,12 0-15,-13 0 32</inkml:trace>
  <inkml:trace contextRef="#ctx0" brushRef="#br0" timeOffset="21080.871">3479 9776 0,'13'0'125,"27"0"-109,26 0-16,-13 0 16,-13 0-16,-14 0 15,1 0 1,13 0-16,-27 14 0,0-14 16,0 0-1,0 0 110,27 0-125,-13 0 16,-1 0-1,14 13-15,-14-13 16,14 13-16,-14-13 16,-12 0-16,-1 0 15,0 0-15,0 0 16,1 0 0,-1 0 46</inkml:trace>
  <inkml:trace contextRef="#ctx0" brushRef="#br0" timeOffset="108152.7738">4934 9657 0,'67'14'141,"-1"-1"-126,-40-13-15,1 0 0,-1 13 16,-13-13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5-08T06:51:06.2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14473 8744 0,'13'0'203,"0"14"-203,40-14 16,13 13-1,14 13-15,-14-12 16,-13-1-16,26 13 0,67 14 31,-120-14-31,14-26 16,-27 0-16,0 0 15,0 0 1,1 0 62,-1 0-62,0 0-1,14 0 1,-14 0-16,0 0 16,0 0-1,0 0 48,1 0 484,12 0-547,1-13 15,-14 13 1,0 0 0,0 0 109,1 0-110,-1-13 1,0 13-1,-13-13-15,13 13 16,0 0-16,1 0 16,12-13-16,1 13 15,-1-14 1,-13 14 0,1 0-1,-1-13 1829,13 0-1844,-13 13 16,40-27-16,-53 14 15,14 13 1,-1 0 46</inkml:trace>
  <inkml:trace contextRef="#ctx0" brushRef="#br0" timeOffset="1895.7472">15703 10451 0,'26'0'109,"14"0"-93,0 0-16,13 0 15,-14 0 1,28 13-16,-14 0 0,-14-13 16,-12 0-16,-1 27 15,1-27-15,-14 0 16,0 0-16,27 0 16,-1 0-16,-12 0 15,13 0 1,-1 0-16,1 0 15,-27 0-15,27 0 16,-27 0-16,14 0 16,-14 0-16,0 0 15,13 0-15,-12 0 16,12 0-16,-13 0 16,14 0-1,-14 0 32,14 0-16,-14 0-15</inkml:trace>
  <inkml:trace contextRef="#ctx0" brushRef="#br0" timeOffset="8440.0944">13877 10411 0,'27'0'188,"-1"0"-173,14 0-15,-14 0 16,1 0-16,13 0 15,-1 0-15,14 0 16,-40 0-16,67 0 31,-67 0-31,14 0 0,-14 0 16,13 0 15,-13 0 0,1 0-15,-1 0 0,0 0-1,0 0 1,1 0 15,-1 0-15,0 0 31,0 0-32</inkml:trace>
  <inkml:trace contextRef="#ctx0" brushRef="#br0" timeOffset="14424.0083">16973 10358 0,'13'0'156,"14"0"-93,-14 0-47,13 0-1,-12 0 1,12 0-16,1 0 31,-1 14-31,14-14 16,-27 0-16,13 0 15,-12 0-15,25 0 16,-25 0-16,12 0 16,-13 0-16,0 13 15,1-13-15,-1 0 16,0 0 15,0 0 0,1 0-31,-1 0 16,0 0 0,0 0-16,27 0 15,-14 0-15,1 0 16,13 0-16,-14 0 15,14 0-15,-14 0 16,-13 0-16,27 0 16,-13 0-1,12 0-15,1 0 0,-27 0 16,14 0-16,-14 0 16,13 0-16,-12 0 15,12 0-15,-13 0 16,0 0-1,1 0-15,-1 0 16,13 0-16,-12 0 16,-1 0-16,13 0 15,-12 0-15,25 0 16,-26 0-16,14 0 16,-14 0-16,14 0 15,-1 0-15,-13 0 16,0 0-16,1 0 15,12 0-15,14 0 16,-14 0 0,-12 0-1,-1 0 1,0 0-16,0 0 16,14 0-1,12 0-15,1 0 16,0 0-16,52 0 15,-65 0 1,-1 0-16,1 0 16,-14 0-1,0 0-15,0 0 32,1 0-32,-1 26 15,0-26-15,0 0 16,1 0-16,-1 0 15,0 0-15,0 0 16,0 0 0,1 0-1,-1 0 1,27 0-16,-27 0 16,13 0-16,-12 0 15,12 0 1,-13 0-1,0 0-15,1 14 16,12-14 0,-13 0-16,1 0 15,-1 0-15,13 0 16,-12 0 0,-1 0-16,0 0 15,13 0 1,-12 0-1,12 0 1,27 0 0,-13 0-1,13 0-15,-27 0 16,1 0-16,-14 0 16,0 0-16,13 0 15,-26 13-15,27-13 16,-14 0-1,0 0 1,-13 13 0,14-13-16,12 0 31,-13 0-31,1 0 16,-1 0-1,0 0-15,13 0 16,-12 0-1,12 0 1,1 0-16,-14 0 16,0 0-16,14 0 15,-1 0-15,0 0 16,-12 0 0,12 0-1,-13 0 1,1 0-16,-1 0 15,0 0-15,0 0 16,0 0-16,1 0 16,-1 0-16,0 0 31,0 0-31,1 0 16,-1 0-1,0 0-15,0 0 16,1 0-1,-1 0-15,0 0 47,13 0-31,-12 0 15,12 0 0,-13 0 1,1 0-17,-1 0 17,0 0-17,0 0 110,1 0-62,25 0 109,-26 0-157,14 0 1,-14 0-16,0 0 15,1 0-15</inkml:trace>
  <inkml:trace contextRef="#ctx0" brushRef="#br0" timeOffset="28304.3698">12898 4551 0,'14'0'109,"25"0"-93,1 0-16,13 0 16,-13 0-16,-27 0 15,13 0-15,-12 0 16,-1 0-16,13 0 16,-13 0-1,1 0-15,12 0 16,-13 0 218,1 0-187</inkml:trace>
  <inkml:trace contextRef="#ctx0" brushRef="#br0" timeOffset="30087.7792">13256 4273 0,'0'-13'79,"-14"39"-48,1-13-31,0 1 15,0 12-15,13-13 32,-27 1-17,27-1 1,-13 0 0,13 0-16,0 1 15,-26 12 1,26-13-16,-14 0 15,1 27 1,0-13 0,0-1-1,13 1 1,0-14 15,0 13 16,0-13-31,0 14-16,0-14 15,0 14-15,0-14 16,0 0 0,0 13-16,0-12 15,0-1-15,0 0 16,0 0-1,0 1-15,0-1 16,0 0 0,13-13 31,0 0-16,0 0-31,1 0 31,12 0-31,-13 0 16,0 0-1,1 0 1,-1 0 0,0 0-1,0 0 79,1-13 0,12-14-79,-13 14 17,-13 0-17,0 0 1,14 13-1,-14-14 79</inkml:trace>
  <inkml:trace contextRef="#ctx0" brushRef="#br0" timeOffset="35407.4913">7766 6244 0,'13'-13'125,"0"13"-109,27 0-16,-27 0 15,40 13-15,-27 0 16,14-13 0,-14 14-16,-26-1 15,14-13-15,-1 0 16,0 0-16,0 0 31,1 0-15,-1 0-16,0 0 297,0 0-282,0 0 1,14 0-16</inkml:trace>
  <inkml:trace contextRef="#ctx0" brushRef="#br0" timeOffset="37911.1454">10054 6310 0,'27'14'250,"-14"-1"-250,27-13 16,-14 0-16,0 0 15,1 13-15,-14-13 16,27 0-16,0 0 16,12 13-16,1-13 15,0 27 1,13-14-16,-13-13 16,0 0-16,-13 0 15,0 13-15,-1-13 16,-12 0-16,-1 0 15,-13 0 1,1 0 0,-1 0 46,13 0 32</inkml:trace>
  <inkml:trace contextRef="#ctx0" brushRef="#br0" timeOffset="39384.1084">8520 6363 0,'39'0'218,"-26"0"-218,27 0 16,-27-26-16,1 26 125,-1 0-109,13 0 15,-12 0 16,-1 0-47,13 0 15,-13 0 1,14 0 0,-14 0-1</inkml:trace>
  <inkml:trace contextRef="#ctx0" brushRef="#br0" timeOffset="46495.7172">8533 6310 0,'0'27'94,"0"-14"-78,0 13-16,0-12 15,0-1 1,13 0-16,-13 14 16,13-27-16,0 26 15,1-13-15,-1-13 16,0 0 0,0 14-1,14-1-15,-14-13 16,0 0-1,14-13 1,-14-1 0,27-12-16,-40 13 15,39-14-15,-25 14 16,25-14-16,-25 14 16,-1 13-1,0 0-15,13 0 16,-12-26-1,12 26 48,-13 0-47,14 0-16,-14 0 15,27 0 1,-1 0-1,1 26 1,-13-13 0,-1-13-16,14 14 15,-14-1 1,1-13-16,-1 13 16,1 0-16,-14 1 15,13-14 1,-13 0 46,14 0-46,-14 26 0,0-26-1,-13 13 16,14 14 94,-14-14-93,0 0-32,0 0 15,0 1-15,0 12 16,0-13-16,0 1 16,0 12-16,0-39 187,0-14-187,0 14 16,0 0-1,0 0-15,0-1 16,0 1-16,0-13 31,13 13-31,0-1 31,0 1 1,1 13-32,-1-13 15,0 0 1,0 13-16,0-14 16,1 14-1,-1 0 1,0 0-16,0 0 15,-13-13-15,14 13 16,25 0-16,-12 0 16,-14 0-16,0 0 15,14 0-15,-14 0 16,0 0-16,0 0 16,1 0-1,12 0 1,0 0-16,1 0 15,-14 0-15,14 0 16,-14 0 0,13 0-16,-12 13 15,-1-13 1,0 0 0,0 0-1,0 0-15,1 0 16,-1 0-16,13 0 15,-12 0-15,25 0 16,-25 0 0,12 0-16,-13 14 31,14-14 0,-14 0 0,13 0-15,-12 0 0,12 0-1,-13 0-15,27 0 32,-14 0-32,1 0 0,13 13 15,-27-13-15,13 0 16,1 26-16,-1-26 15,-13 0 1,27 0-16,-13 0 16,-14 0-16,13 0 15,14 0-15,0 0 16,13 0-16,-14 0 16,-26 0-16,14 0 15,-14 0-15,0 0 16,1 0-1,12 0 17,-13 0-17,1-13 48,-1 13-32,0 0-15,-13-13 15,13 13-15,-13-13 140</inkml:trace>
  <inkml:trace contextRef="#ctx0" brushRef="#br0" timeOffset="47647.2689">8943 6773 0,'40'0'109,"-14"0"-93,-13 0-16,14-13 15,-14 13-15,0 0 16,0 0 15,1 0-31,-1 0 16,0-13-1,0 13-15,1 0 94,-1 0-47,0 0-47,0 0 31,1 0-31,-1 0 16</inkml:trace>
  <inkml:trace contextRef="#ctx0" brushRef="#br0" timeOffset="48664.2842">9102 6667 0,'0'14'110,"-14"12"-95,14-13-15,0 14 16,0-14 0,0 0-1,0 1 17,0-1-32,0 0 15,0 0 1,0 0-16,0 1 31,14-14 0,-1 0-15,0 26 0,0-26-1,1 0 1,-1 0 15,0 0 16,0 0-31,1 0 15,-1 0-16</inkml:trace>
  <inkml:trace contextRef="#ctx0" brushRef="#br0" timeOffset="53119.9753">14936 6244 0,'0'13'156,"26"1"-140,-13-1-16,1 0 15,-14 0 1,0 1 15,0 12-31,0-13 31,0 14 1,13-27-32,-13 13 15,0 0 1,13 0-16,0-13 16,1 14 15,12-14-16,0 0 1,-12 0-16,12 0 16,-13 0-16,14 0 31,-1 0-31,-12 0 16,-1 0-16,0 0 15,13 0-15,1 0 16,-14-14-1,0 14 1,1 0 0,-1 0-1,0 0 1,0 0-16,1 0 16,12-13-1,-13 13 1,53-13-16,-26 0 15,13-1-15,0 1 16,-13 0-16,-14 0 16,0 13-16,1 0 15,-14 0 48,0 0 15,1 0-62,-1 0-1,0 0-15,0 0 16,1 0-16,-1 0 15,13 0 1,-13 13-16,1-13 16,-1 0 15,-13 13-31,13-13 16,0 0 15,-13 13-16,14 1 1,-1-14 0,0 13-1,0 0-15,-13 0 16,14 1-16,-1 12 16,-13-13-1,0 1 1,0-1-1,26 13-15,-26-13 16,0 14 0,13 13-16,-13-27 15,0 0-15,14 0 16,-14 0-16,13 1 16,-13-1-16,-27-40 234,27 14-218,-13 0-1,0 0-15,13 0 16,0-27-16,-26 0 15,26 14 17,0 13 46,0-14-63,0 14 17,0 0-17,0-1 1,13 14-16,0 0 16,-13-13-16,13 13 15,0 0 1,1 0-1,-1 0-15,0-13 32,0 13-17,1 0 1,12 0 0,-13-13-1,0-1 1,1 14-16,-1 0 15,13 0-15,1 0 16,13 0-16,-14 0 16,-13 0-16,14 0 15,-14 0 1,13 0-16,-12 0 16,12 0-1,-13 0 1,1 0-16,-1 0 15,13 0 1,-13 0 0,14 0-1,-1 0 1,-12 14 0,12-14-16,40 26 15,-13-13 1,0 1-16,13-1 15,-26 13-15,0-26 16,-1 0-16,1 0 16,-14 0-16,-12 0 15,39 14 1,-14-14-16,14 0 16,-13 0-16,0 0 15,-1 0-15,-12 0 16,-14 0-16,13 0 15,27 0-15,-26-14 16,-1 14-16,14 0 16,-27-13-16,14 13 15,-1 0-15,14 0 16,13-13-16,-14 0 16,-12 13-16,12-14 15,-12 14-15,-14 0 16,0 0-16,1 0 15,-1-13-15,0 13 16,0 0 0,1 0-1,12 0 1,-13 0-16,14-26 16,12 26-1,-25 0-15,-1-14 16,27 1-16,-14 13 15,14 0-15,-14-13 16,-26 0-16,13 13 16,1 0-16,-1 0 15,0 0-15,-13-13 16,26 13 0,-12 0 30,12 0 1,-13 0-15,1-14-17,-1 14 16,0 0 1</inkml:trace>
  <inkml:trace contextRef="#ctx0" brushRef="#br0" timeOffset="59392.2648">14314 6363 0,'13'0'125,"0"0"-109,1 0 0,-1 0-1,0 0-15,14 0 16,-14 0-1,0 0 1,0 0-16,0 0 47,1 0 0,-1 0-32,0 0 32,14 0-31,-14 0-16,0 0 16,0 0 187</inkml:trace>
  <inkml:trace contextRef="#ctx0" brushRef="#br0" timeOffset="74535.9353">16338 6535 0,'13'0'109,"27"0"-93,-14 0-16,-12 0 16,-1 0-1,0 0-15,0 0 16,1 0 0,-1 0-1,0 0-15,0 0 125,-13 13-109,13-13 46,1 0-46,-1 0 15</inkml:trace>
  <inkml:trace contextRef="#ctx0" brushRef="#br0" timeOffset="75830.8373">16523 6429 0,'-26'0'47,"26"14"-31,-27 12-16,27-13 15,-13 27-15,13-27 16,-13-13-16,13 27 16,-13-1-16,-1 1 15,14-14-15,0 0 32,0 13-32,0 1 15,-13-1 1,13-12-16,0-1 62,0 0-46,13-13 15,1 0 0,-1 0-15,0 0 0,0 0 15,1 0-15,-1 0 202,0 0-171,0 0-31,0 0-1</inkml:trace>
  <inkml:trace contextRef="#ctx0" brushRef="#br0" timeOffset="93207.463">1931 7713 0,'53'-14'78,"0"14"-63,13 0-15,14 0 16,-14 0-16,40 0 16,13 0-16,40 0 15,237 0 1,-144 0-16,39 0 15,-40 0-15,-66 0 16,-39 0-16,-80 0 16,-26 0-16,-27 0 15,13 0 157,-12-13-172,-1 13 16,27-13-16,-1 0 15,14 13-15,-13 0 16,-14-14-16,14 14 16,-13 0-16,-14 0 15,0 0-15</inkml:trace>
  <inkml:trace contextRef="#ctx0" brushRef="#br0" timeOffset="97575.9139">16841 10385 0,'26'-27'156,"-13"27"-140,27 0-16,-27 0 16,14 0-16,-14 0 15,13 0-15,-12 0 16,12 0 0,-13 0-1,1 0 16,-1 0-15,0 0 0,0 0-1,1 0 1</inkml:trace>
  <inkml:trace contextRef="#ctx0" brushRef="#br0" timeOffset="104607.1474">14367 10411 0,'26'0'172,"1"0"-156,-14 0-1,0 0 16,0 0-15,1 0 0,-1 0-16,0 0 15,0 14 1,1-14 0,-1 0-16,0 0 31,0 0-31,1 0 15,-1 0 17,0 0-1</inkml:trace>
  <inkml:trace contextRef="#ctx0" brushRef="#br0" timeOffset="119575.7862">11721 12158 0,'13'0'109,"1"0"-109,12 0 16,14 0-16,-1 0 16,14 0-16,27-14 15,-27 14-15,-14 0 16,-26-13-16,67 13 16,79-26-1,-27 26-15,-13 0 16,26 0-16,1 0 15,13 0-15,-27 0 16,27 0-16,-14 0 16,-26 0-16,80 0 31,-133 0-31,40 0 16,-27 0-16,-26 0 15,0 0-15,13 0 16,0 0-16,14 0 15,12 0-15,14 0 16,-13 0-16,13 0 16,-14 0-16,27 0 15,-13 0-15,-13 0 16,-40 0-16,-14 0 16,1 0-16,0 0 15,-1 0-15,1 0 16,13 0-16,-13 0 15,-14 0-15,27 13 16,-13-13-16,-1 0 16,14 0-16,-13 0 15,13 0-15,13 26 16,-13-12-16,13-14 16,-13 0-1,13 0-15,-13 13 0,0 0 16,-13-13-16,-14 0 15,14 0 1,-14 0-16,1 0 16,12 0-16,-25 0 15,12 0-15,-13 0 16,27 0-16,-27 0 16,40 27-16,-13-27 15,0 0-15,12 0 16,-12 0-16,13 0 15,0 0-15,0 0 16,0 0-16,66 0 16,-53 0-1,-13 0-15,0 0 16,26 0-16,-26 0 16,13 0-16,27 0 15,-40 0-15,-14 0 16,1 0-1,0 0-15,0 0 0,-27 0 16,26 0-16,1-14 16,-27 14-16,14 0 15,-14-13-15,0 13 16,1 0-16,-1 0 31,0 0 32,0 0-48,0 0 813,14 0-828,-27-13 16,13 13-16,0 0 16</inkml:trace>
  <inkml:trace contextRef="#ctx0" brushRef="#br0" timeOffset="124487.3082">19262 12131 0,'13'0'109,"53"0"-109,40 0 16,-14 0-16,28 0 16,-41 0-16,40 0 15,-13 0-15,0 0 16,-1 0-16,-38 0 16,52 0-16,-40 0 15,0 0-15,27 27 16,-13-27-16,13 13 15,-40-13 1,13 0-16,1 0 16,12 0-16,67 0 15,-80 0 1,1 0-16,-1 0 16,14 0-16,-27 0 15,0 0-15,0 0 16,0 0-16,-13 0 15,-13 0-15,0 0 16,-1 0-16,1 0 16,-27 0-16,0 0 15,14 0-15,-14 0 32,0 0-32,1 0 31,-1 0-16,13 0-15,-13 0 16,14 0 0,-14 0-1,0 0-15,1 0 16,12 0 0,-13 0-16,1 0 31,12 13-31,-13-13 31,0 0 32,1 0-48,-1 0 16,0 0-15,0 0 0</inkml:trace>
  <inkml:trace contextRef="#ctx0" brushRef="#br0" timeOffset="125127.8395">22556 11443 0,'13'0'31,"0"0"-15,14 0-16,26 27 16,-27-1-16,14 27 15,13 0-15,0 13 16,-27-26-1,14-1-15,-40-25 16,13-14 0,0 0 62,-13 13-78</inkml:trace>
  <inkml:trace contextRef="#ctx0" brushRef="#br0" timeOffset="125585.332">22913 11430 0,'-27'0'62,"-25"26"-62,-15 41 16,-12-14-16,39-14 16,1-12-16,25-14 15,1 0 1,13 14 46</inkml:trace>
  <inkml:trace contextRef="#ctx0" brushRef="#br0" timeOffset="137072.1443">9644 7501 0,'53'0'157,"132"40"-157,53-27 15,80 27-15,-120-14 16,1 0-16,-1-26 16,-79 0-16,-26 0 15,-40 0-15,-40 0 16,0 0-16,0 0 94,1 0-79,12 0 1,-13 0-16,14 0 15,-14 0-15,27 0 16,-14 0-16,1 0 16,12 0-16,-25 0 15,12 0-15,14 0 16,-1 0-16,1 0 16,-13 0-16,-14 0 15,0 0-15,13 0 16</inkml:trace>
  <inkml:trace contextRef="#ctx0" brushRef="#br0" timeOffset="150975.7441">9419 7607 0,'0'-27'140,"66"27"-124,-13-13-16,-13 13 15,13-13-15,-27 13 16,14-13-16,-14 13 16,-12 0 15,-1 0 0</inkml:trace>
  <inkml:trace contextRef="#ctx0" brushRef="#br0" timeOffset="161080.1806">8295 13507 0,'0'13'109,"13"-13"-93,0 0-16,14-26 15,-1 26-15,-13 0 16,14 0-16,-14 0 15,27 0-15,-27 0 16,0 0 0,0 0-1,1 0-15,-1 0 16,0 0-16,0 0 16,0 0-16,1 0 15,12 0 1,-13 0-1,1 0 48,-1 0 15</inkml:trace>
  <inkml:trace contextRef="#ctx0" brushRef="#br0" timeOffset="180079.4993">8057 10226 0,'13'0'78,"0"0"-62,0 0-16,0 0 16,14 0-16,-14 0 15,14 0-15,-1 0 16,14 0-16,-14 0 15,14 0-15,0 0 16,-1 0-16,54 0 16,-27 0-1,0 0-15,0 0 16,0 0-16,1 0 16,-28 0-16,-12 0 15,-1 0-15,-13-13 16,1 13-1,-14-13 17,13 13-17,-13-27 1,0 14 0,0-13-16,26-27 0,-26 13 15,0-26 1,0 0-16,0-27 15,0 40-15,0-13 16,0 0-16,0 13 16,0 40-16,0-27 15,-13 0-15,13 27 16,-26-40-16,12 40 16,14 0-1,-13-1-15,0 1 16,0 0-16,13 0 31,-27 13-31,14 0 16,13-13-16,-40-1 15,14 1 1,-1 0-16,-25 13 16,12-27-16,-40 1 15,41 13-15,-14-1 16,13 14-16,40-13 15,-13 13-15,0 0 32,0 0-1,-1 0-15,-12 0-1,13 0 1,-14 13-16,1-13 15,-1 14-15,-12 12 16,-1 1-16,0 26 16,-13-14-16,0 14 15,-26 40 1,26-27-16,40-26 16,0-14-16,-1 27 15,1-27-15,0 1 16,0-14-16,13 14 15,0-14 1,0 13-16,0 1 16,0-1-16,0-13 15,0 14-15,0-1 16,26 14-16,-13 0 16,1-14-16,-1 1 15,0-14-15,0 13 16,1-12-16,-1-1 15,0 0 1,0 13 15,0-26-31,1 14 16,12-1-16,-13-13 16,27 13-1,-27-13 1,0 0 31,1 13-32,-1-13 32</inkml:trace>
  <inkml:trace contextRef="#ctx0" brushRef="#br0" timeOffset="181208.2017">8109 11628 0</inkml:trace>
  <inkml:trace contextRef="#ctx0" brushRef="#br0" timeOffset="185719.1245">5980 12660 0,'-14'0'63,"1"0"-48,0 0 1,13 14 0,-13-14-1,-1 0 1,1 26-1,0-26-15,0 0 16,-14 26-16,1-12 16,13-1-16,-1-13 15,-25 40-15,25-27 32,1-13-32,0 26 15,0-26-15,0 27 16,-14-14-16,14 13 15,-14 1-15,27 13 16,-13-40-16,0 26 16,0 0-16,13-12 15,-14 39-15,14-14 16,-26-12-16,13 12 16,0 14-16,13-26 15,-27 13-15,27-14 16,0 0-16,0-12 15,0 12 1,0 1-16,0 12 0,0-12 16,0-14-16,0 13 15,0-12 1,27 25 0,-14-12-16,0-27 15,-13 26-15,26 14 16,-12-27-16,12 27 15,-13-14-15,14 14 16,-14-27-16,14 14 16,-27-14-16,0 0 15,26-13 1,-26 13 0,13-13-16,0 14 15,1-14 1,12 0-16,1 0 15,-1 0-15,1 0 16,12 0-16,-12 0 16,-1 0-16,14 0 15,-1 0-15,14 0 16,0 0-16,-13 0 16,-14 0-16,14 0 15,0 0-15,-27 0 16,14 0-1,-1-14 1,-13 14-16,14-13 16,26-27-16,-27 27 15,14-13-15,-1 13 16,-39-1-16,14 14 16,12-26-16,-13-1 15,14 1-15,-14-1 16,27-12-16,-1-14 15,-25 13 1,-14 14-16,13 13 16,13-40-16,-12 13 15,-14 13-15,13-12 16,26-14-16,-39 13 16,27 0-16,13 1 15,-40-1-15,13-13 16,27 0-16,-14-13 15,-13 26-15,0-12 16,1-15-16,-1 14 16,-13 27-16,0-27 15,40-40-15,-27 54 16,-13 12-16,0-12 16,0 12-1,40-52-15,-40 26 16,13-13-16,-13 13 15,13 0-15,-13-40 16,26 14-16,-12-14 16,-14 40-16,13-13 15,-13-26-15,0-1 16,0 27-16,0 13 16,0-13-16,0 13 15,0 0-15,0 13 16,0-13-16,0-13 15,0 27-15,0 12 16,0-39-16,-13-13 16,-1 26-16,14-13 15,-13 13-15,13 0 16,-13 13-16,0-26 16,13 26-16,-13-13 15,13 0-15,-14 14 16,14 25-16,0-12 15,-13-14-15,13 14 16,0-14-16,-13 14 16,0-1-16,-1 1 15,1-1 1,13 1-16,-13-14 0,0 27 16,-1-14-1,14-12-15,-26-1 16,26 14-1,-13 12-15,0-12 16,13 13 0,-14-1-16,1 1 15,13-13 1,0 13 0,0-1-1,-13 14-15,13-13 16,-13 0 15,13 0-15,0-14-1,0 14-15,0 0 16,-14 0-16,14-1 16,0 1-16,0-13 15,0 12-15,0-12 16,0 52 843,0 1-843,0-14-16</inkml:trace>
  <inkml:trace contextRef="#ctx0" brushRef="#br0" timeOffset="187792.4412">7144 10755 0,'0'0'0,"0"-13"15,0 0 32,-13 13-31,-27-27-16,0 14 15,14 13-15,-27-13 16,13 13-16,-13 0 16,-13-40-16,13 27 15,-39-27-15,39 27 16,-27 13-16,27-13 16,40 13-16,-27 0 15,14 0-15,-1 0 16,-12 0-16,12 0 15,-12 0-15,12 0 16,1 0-16,-14 0 16,-26 13-1,26-13 1,-13 13-16,27-13 0,13 14 16,-14-14-16,1 0 15,12 13-15,-12 0 16,-14 13-1,14-12 1,-1 12-16,1 1 16,-1-1-16,14-13 15,-26 14-15,25-1 16,-12 1 0,26-1-16,-27 40 15,14-39-15,0-1 16,-14 14-16,27-14 15,0 1-15,-26 39 16,13-13-16,0 0 16,-27 13-16,27 13 15,-27 1-15,14 12 16,-14-12-16,27-14 16,-14 13-16,1 14 15,26-40-15,-14-14 16,14-12-16,0 13 15,0-27-15,0 0 16,-13 27-16,13 13 16,-13-14-16,0 14 15,0 40-15,13-27 16,-14-13-16,14 0 16,0-14-16,-26-12 15,26-1 1,0-12-16,0 12 15,0 14 1,0-14 0,0 14-16,0-27 15,0 27-15,0 0 16,0-1-16,0-12 16,0-1-16,0-13 15,0 14-15,0-14 16,0 13-16,0-12 15,0 25-15,0-25 16,0 12 0,0 14-16,0-1 15,0 28-15,0-14 16,0-14-16,0 14 16,0-13-16,13 0 15,0-1-15,1-26 16,12 40-16,-26-39 15,40 38-15,-14 1 16,-26-39-16,27 39 16,-14-27-16,-13 0 15,26-12-15,-12 12 16,12 14-16,-13-14 16,14 1-16,-1-1 15,14 14 1,-14-14-16,-13-12 15,14-1-15,-1 0 16,-12 0-16,25 1 16,-25-14-16,12 0 15,0 26-15,14-26 16,-13 13 0,-1-13-16,27 0 0,13 13 15,-13-13-15,0 0 16,0 0-16,-13 0 15,12-13-15,-38 0 16,25-13 0,1-1-16,-27 14 15,14-40-15,-1 40 16,-13-14-16,14 14 16,-14-13-16,27-14 15,-40 27-15,40-40 16,26 0-16,-40 0 15,14 26-15,-27 1 16,0-1-16,14 14 16,-27 0-16,26-13 31,-26 12-31,13-25 16,1 25-1,-1 1-15,0-13 16,0 26 62,-13-40 16,0 14-94,0 12 15,0-25-15,0 12 16,0-12-16,0-14 16</inkml:trace>
  <inkml:trace contextRef="#ctx0" brushRef="#br0" timeOffset="189016.2074">6853 11470 0,'13'13'141,"40"-13"-141,0 13 15,-14-13-15,28 13 16,-1 1-16,-13-14 15,-14 0-15,1 0 16,13 0-16,-27 0 16,1 0-16,13 0 15,-27 0-15,13 0 16,1 0-16,-1 0 16,-13 0-1,14 0 1,-14 0-1,14 0-15,-14 0 16,0 0 0,0 0-16,0 0 31</inkml:trace>
  <inkml:trace contextRef="#ctx0" brushRef="#br0" timeOffset="190248.053">7276 11284 0,'0'14'109,"40"12"-109,-27-26 16,40 40-16,-13-27 16,12-13-1,-12 40-15,-13-27 16,-1 0-16,14 0 16,-27-13-16,13 14 15,-12-14 1,-1 0-1,0 0-15,0 0 32,-13 13-17,14-13-15,12 0 32,-13 13-17,-26 0 126,-40 40-126,13-26-15,-39-1 16,-40 54-16,26-41 16,40-12-16,1-14 15,12 13-15,27-26 16,13 14-16</inkml:trace>
  <inkml:trace contextRef="#ctx0" brushRef="#br0" timeOffset="194592.1592">4617 11496 0,'40'0'157,"13"0"-142,-1 0-15,15 0 16,-14 0-16,-1 0 16,-12 0-16,13 0 15,13 0-15,-13 0 16,-26 0-16,12 0 15,1 0-15,-27 0 16,14 0-16,-14 0 16,0 0 156,14 0-172,-14 0 15,27 0-15,-27 0 16,0 0-16,0 0 15,0 0-15,1 0 16,-1 0 0,0 0-16,0 0 15,1 0 17</inkml:trace>
  <inkml:trace contextRef="#ctx0" brushRef="#br0" timeOffset="195559.8155">5278 11364 0,'0'13'110,"27"0"-95,26 1-15,0-1 16,0 13-16,13 1 15,-40-27-15,-13 0 16,27 13-16,-27-13 16,14 13-1,-27 14 204,0-14-203,-53 13-16,-13 1 15,39-14-15,-12 0 16,-1 0-16,14-13 16,12 14-16,1-14 15,0 0-15</inkml:trace>
  <inkml:trace contextRef="#ctx0" brushRef="#br0" timeOffset="205815.4359">21246 9723 0,'26'0'63,"27"0"-63,14 0 15,-1 0-15,-13 0 16,0 0-16,-1 0 16,-12 0-16,0 0 15,-27 0-15</inkml:trace>
  <inkml:trace contextRef="#ctx0" brushRef="#br0" timeOffset="206272.861">21418 9882 0,'26'27'63,"14"-27"-48,13 0-15,0 0 16,0 0-16,0 0 16,13 0-16,-13 0 15,0-14 1,26 14-16,-52 0 0,-14 0 16</inkml:trace>
  <inkml:trace contextRef="#ctx0" brushRef="#br0" timeOffset="207447.8706">22635 9710 0,'0'-13'47,"-13"13"-47,-14 0 15,14 0-15,-13 0 16,12 0-16,-12 0 16,-14 0-16,27 0 15,-13 26-15,-1 1 16,-12-1-16,12 1 16,27-1-16,-13 1 15,13-14-15,0 0 16,0 0-16,0 1 15,0-1 1,0 13-16,26-12 16,-12 12-16,-1-26 15,0 26-15,13-26 16,-12 0-16,25 0 16,-12 0-16,-1 0 15,1 0-15,-1-26 16,27 0-16,-13-1 15,-27 14-15,0 0 16,0-1-16,14-12 16,-1-1-1,-26 1-15,0 13 16,14 0-16,-14-1 16,0 28 93,0 12-93,-14 40-1,14-13-15,-26 0 16,-1 26-16,14-52 15,13 26-15,-13-14 16,13 1-16,0 13 16,0 53-16,-26-53 15,12-27-15,14-13 16,0 1-16,-26-14 62,13 0-46,-27 0-16,27 0 16,-14 0-16,14 0 15,-40-27-15,27 1 16,-1-1-16,27 14 16,-13-27-16,13 27 15,0-26-15,0 25 16</inkml:trace>
  <inkml:trace contextRef="#ctx0" brushRef="#br0" timeOffset="208112.71">23310 9604 0,'0'-13'47,"-13"13"-47,-14 0 15,1 27-15,12 12 16,-12 1 0,13 13-16,-14 13 15,27-26-15,0-1 16,0-25-16,0 25 16,0-12-1,0-1-15,0 1 16,14-1-1,-14-13-15,26 1 16,-26-1-16,13-13 16,0 26-16,14 1 15,-14-1 1,0-26-16,1 0 78,-14-13-78</inkml:trace>
  <inkml:trace contextRef="#ctx0" brushRef="#br0" timeOffset="209319.5632">23667 9763 0,'0'40'312,"13"-14"-296,0 1-16,1 12 16,-14-25-16,13 25 15,-13-12-15,13-1 16,0 14-1,-13-27 79,14-13-78,-14 13-16,13-13 15,-13 14 1,13-1 15,13-13 1,-12-13-17,12-1-15,1 1 16</inkml:trace>
  <inkml:trace contextRef="#ctx0" brushRef="#br0" timeOffset="210112.385">23932 9776 0,'-14'0'16,"-12"0"0,-1 0-16,-26 14 15,-26 38-15,0 1 16,26-13-16,26-13 15,14-14-15,13 13 16,-13 1 0,0-14-1,-1 0 17,14 0 30,0 1-62,40-14 31,0 0-31,13 0 16,0 0-16,-14 0 16,1 0-16,-14 0 15,-12 0 1,-1 0-1,-13-14 1,0 1 0,13 0-1,0 13 1,1-13 78</inkml:trace>
  <inkml:trace contextRef="#ctx0" brushRef="#br0" timeOffset="210696.0142">23984 10028 0,'27'0'31,"-14"0"0,14 0 16,-14 0-15,13 0-32,-12 0 15,-14 13 1,26-13 62</inkml:trace>
  <inkml:trace contextRef="#ctx0" brushRef="#br0" timeOffset="211279.4175">24130 9922 0,'-13'13'47,"0"0"-47,-1 1 16,14 12-16,0-13 16,0 0-16,0 1 15,0-1-15,0 0 16,0 0-16,0 14 15,14-27 1,-14 13-16,13 14 16,0-14-1,0 13-15,0-26 32,1 0 46,-1 0-47</inkml:trace>
  <inkml:trace contextRef="#ctx0" brushRef="#br0" timeOffset="211718.8197">24223 10134 0,'13'-27'31,"0"27"0,0 0-15,14 0-1,-14 0 32,13 0-15</inkml:trace>
  <inkml:trace contextRef="#ctx0" brushRef="#br0" timeOffset="212263.3797">24395 10054 0,'0'13'94,"13"1"-78,-13-1-1,0 0-15,0 0 16,0 1-16,0-1 16,0 13-16,0-13 15,0 1 1,0-1 0,0 0-1,0-26 48,0-27-48,0 1-15</inkml:trace>
  <inkml:trace contextRef="#ctx0" brushRef="#br0" timeOffset="213706.3996">24725 10134 0,'-26'13'125,"-1"0"-125,27 0 16,-13 0-16,13 1 16,0-1-1,-13-13 17,0 0-17</inkml:trace>
  <inkml:trace contextRef="#ctx0" brushRef="#br0" timeOffset="215151.2289">24858 9644 0,'13'13'63,"-13"14"-63,0-1 16,0 1-16,13 12 15,-13-25 1,0 12-16,0-13 15,0 27-15,0-27 16,0 14 0,0-14-16,13 0 15,-13 0-15,0 1 16,0 12 0,0-13-1,0 0 1,0 1-16,0-1 15,0 0-15,0 0 16,0 1 0,27-14 202,-27-27-218,0 14 16,13-14-16,0 1 16,0-14-1,1 27 1,-14 0 0,13 0-1,0 13-15,0-14 16,14 1-1,-14 13 1,-13 27 109,0-1-109,0-13-16,0 1 15,13 12-15,-13-13 16,0 14-16,0-14 16,0 13 15</inkml:trace>
  <inkml:trace contextRef="#ctx0" brushRef="#br0" timeOffset="217167.4131">25069 10160 0,'13'0'547,"14"-13"-531,-14 13-16,0 0 16,1 0-1</inkml:trace>
  <inkml:trace contextRef="#ctx0" brushRef="#br0" timeOffset="217679.9871">25162 10120 0,'-27'0'15,"14"0"-15,0 14 16,13-1-16,0 13 16,0 1-1,0-14 1,0 0-1,0 14 1,0-14 15,0 0-15,0 0 109</inkml:trace>
  <inkml:trace contextRef="#ctx0" brushRef="#br0" timeOffset="218264.6225">25162 10226 0,'26'0'141</inkml:trace>
  <inkml:trace contextRef="#ctx0" brushRef="#br0" timeOffset="218775.759">25202 10213 0,'13'0'78,"0"13"-78</inkml:trace>
  <inkml:trace contextRef="#ctx0" brushRef="#br0" timeOffset="219488.6843">25281 9737 0,'13'0'93,"-13"13"-93,13 13 16,-13 1-16,0-1 16,14-13-16,-14 27 15,0 0-15,0 0 16,0-1-16,0 14 16,0-26-16,0 26 15,0-14-15,0-26 16,0 40-16,0-13 15,13-27-15,-13 14 32,-13-14-1,-1 0-15,-12 14-16,-1-14 15,1 0-15,-27 0 16,27 1-16,12-14 15,-25 0-15,12 0 16,-12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5-08T06:55:14.3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21431 3664 0,'13'0'125,"27"0"-110,13 0-15,-13 0 16,-27 0-16,27 0 16,-27 0-16,0 0 15,0 0-15,1 0 16,25 0-16,-12 0 15,-1 0-15,1 0 16,12 0-16,-12-13 16,-1 13-1,-12 0-15</inkml:trace>
  <inkml:trace contextRef="#ctx0" brushRef="#br0" timeOffset="30855.7491">21458 3638 0,'-14'0'188,"1"0"-188,0 0 15,0 0 1,-14 0-16,14 0 16,0 0-16,0-13 15,-1 0 17,1 13-17,13-14 1,0 1-1,0 0 1,0 0-16,0-1 16,0 1-16,0-13 15,0 12 1,0-12-16,0 13 16,0 0-1,0-1-15,0 1 31,0-13-31,0 12 32,0-12-17,13 13-15,-13-14 16,0 14 0,0-13-1,14-1 1,-1 14-1,-13 0 1,0-1-16,13-12 16,-13 13 15,13-14-15,1 27-16,-14-13 0,13 0 15,-13 0 1,26-1-1,-26 1 1,13 0 15,1 13 1,-1-13-32,0 13 15,14 0-15,-14 0 16,0-27-1,0 27-15,1 0 16,-1 0-16,0 0 16,0-13-16,14 13 15,-14 0 1,0 0 0,0 0-1,1 0 1,12 0-1,-13 0 1,1 0-16,-1 0 16,0 0 15,13 0-15,-12 0-1,-1 13 1,0-13-1,0 13 17,1 14-17,-14-1-15,26-12 16,-26-1-16,0 13 16,13-12-16,-13-1 15,0 40-15,0-40 16,0 0-16,0 14 15,0 12-15,0-25 16,14 25-16,-14-26 16,0 14-16,0-14 15,0 0-15,0 14 16,0-14 0,0 0-1,0 0 1,0 1 31,0-1-32,0 0 1,0 0 15,0 1-15,0-1-1,-14-13-15,1 13 16,0 14 15,0-27-31,-1 13 16,-12 13 0,13-26 46,-1 0-15,1 0 47,0 0-79,-13 13 17,12 1-1</inkml:trace>
  <inkml:trace contextRef="#ctx0" brushRef="#br0" timeOffset="37223.8984">20294 3678 0,'0'26'63,"0"-13"-48,0 14-15,0-1 16,0-12-16,13 12 15,26 27-15,-39-13 16,27-27-16,-1 13 16,14-12-1,-27-1-15,1-13 16,-1 0 0,0 0-16,13 0 0,14 0 15,13 0-15,0 0 16,40-27-16,-54 14 15,41 0-15,-27 0 16,13-1-16,-27 1 16,1 0-16,-27 13 15,27 0-15,-14 0 16,1 0-16,-14 0 16,27 0-16,-14 0 15,-13 0-15,14 0 16,-1 0-16,14 0 15,0 0-15,-14 0 16,14 0 0,0 0-16,26 0 15,-13 0 1,0 0-16,0 0 16,-14 0-16,14 0 15,0 0-15,-13 0 16,-1 0-16,14 0 15,13 0 1,-26 0-16,-13 0 16,12 0-16,-12 0 15,-14 0-15,13 0 16,-12 0-16,-1 0 31,0 0 0,0 0-15,1 0 0,-14 13 31,0 0-32,13 1 1,0-1-16,-13 0 15,0 0 1,0 1 0,0-1-16,0 0 15,0 13 1,0-12-16,0-1 16,0 0-1,0 0-15,0 1 16,0 12-1,0-13 17,0 14-17,0-14 17,0-40 124,0-12-141,0-1-15,0 14 16,27-40 0,-27 39-1,26-13-15,-26 27 16,13 0-16,-13 0 16,13-1-1,-13 1 1,14 13-1,12-13 1,-13 13-16,14 0 16,-1-13-1,1 13-15,-14 0 16,27-13-16,-27 13 16,13 0-16,-12 0 15,25-14-15,14 14 16,-26 0-16,-14 0 15,0 0-15,0 0 16,1 0-16,-1 0 31,13 0-15,-13 14-16,40-1 16,-26-13-16,-14 0 15,14 0-15,-14 0 16,0 13-16,0-13 15,0 0-15,1 0 16,25 26-16,1-26 16,0 0-1,-14 0-15,27 0 16,-13 0-16,-1 0 16,-12 0-16,26 0 15,-27 0-15,14 14 16,13-14-16,13 13 15,27 13-15,-27-26 16,-13 0 0,0 0-16,0 0 0,-14 0 15,-12 0-15,-14 0 16,0 0-16,27 0 16,-14 0-1,1-13 1,-14 13-16,13-13 15,1-14 1,13 1-16,-1 13 16,54-27-1,-40 0-15,-27 14 16,-12 26-16,25-13 16,-12-1-16,-1 1 15,-13 0 1,1 13-1,-1 0-15,0-13 16,0 0 0,0 13 31</inkml:trace>
  <inkml:trace contextRef="#ctx0" brushRef="#br0" timeOffset="38273.2236">22595 4273 0,'0'-13'93,"14"13"-93,25 0 16,1 0-16,-27 0 16,27 0-16,-27 0 15,14 0-15,-1 0 16,1 0-16,12-13 15,-12 13-15,-1 0 16,-13 0 0,14 0-16,-1 0 0,-12 0 15,-1 0-15,0 0 16,13 0-16,-12 0 16,-14-14-1,13 14 1,0 0 78,-13 14-63</inkml:trace>
  <inkml:trace contextRef="#ctx0" brushRef="#br0" timeOffset="39487.7821">22926 4286 0,'-13'0'78,"0"0"-78,-1 13 16,14 14 0,0-14-16,-26 0 15,26 1-15,0 12 16,-13 14-16,13-14 31,-13 1-15,13-14-1,0 0 1,0 14 0,0-14 62,13-13-63,0 0 1,0 13 0,0-13-1,1 13-15,12-13 16,-13 0-1,14 0 17,-14 0 61,27 0-77,-40-13 15,13 13 63,-13-13-78,13 13-1</inkml:trace>
  <inkml:trace contextRef="#ctx0" brushRef="#br0" timeOffset="80192.2229">12065 11245 0,'40'0'125,"52"0"-125,14 0 16,0 0-16,13 0 15,-13 0-15,0 0 16,-14 0-16,-39 0 15,40 0-15,-27 0 16,-13 0 0,-13 0-16,12 0 0,1 0 15,0 0-15,27 0 16,26 0 0,-27 0-16,53 0 0,-13 0 15,0 0-15,-13 0 16,0 0-1,-13 0-15,-1 0 16,1 0-16,-27 0 16,40 0-16,-53 0 15,26 0-15,-13 0 16,-26 0-16,13 0 16,-14 0-16,14 0 15,0 0-15,-13 0 16,-14 0-16,27 0 15,-26 0-15,-1 0 16,54 0 0,-41 0-1,-25 0-15,12 0 16,14 0-16,-14 0 16,14 0-16,0 0 15,13 0-15,-14 0 16,1 0-16,0 0 15,-1 0-15,-26 0 16,14 0-16,-14 0 16,14 0-1,-14 0-15,13 0 16,-12 0 0,12-13-1,-13 13 16,14 0-15,-14 0 15,13 0-31,-12 0 16,25 0-16,-12 0 16,-1 0-16,14 0 15,-14 0-15,27 0 16,0 0-16,-13 0 15,0 0-15,-14 0 16,-13 0 0,40 0-1,-26 0 1,-1 0-16,-13 0 16,1 0-16,-1 0 15,0 0 16,0 0 1,0 0-17,14 0 1,-14 0 0,0 0-1,1 0 1,-1 0 78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5-08T06:57:11.0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4485 10186 0,'26'0'1328,"-13"0"-1140,1 0-173,-1 0 17,27 0-32,-1 0 15,1 0-15,-14 0 16,-12 0-16,38 0 16,41 14-1,-66-14-15,25 0 16,-25 13-16,-1-13 15,1 0-15,-14 13 16,14-13 203,-14 0-219,0 0 15,0 0 1,0 0-16,1 0 31,12 0-31,14 0 16,-27 0-16,14 0 16,-14 0-16,0 0 31,0 0-16,14 0 1</inkml:trace>
  <inkml:trace contextRef="#ctx0" brushRef="#br0" timeOffset="4824.9276">5450 10160 0,'40'0'187,"13"0"-187,26 26 16,27-12-1,0-1-15,13-13 16,159 13 0,-159-13-16,-13 40 15,0-27-15,-27-13 16,-13 0-16,-13 0 15,13 0-15,0 13 16,-26-13-16,39 0 16,41 0-1,-68 0-15,1 0 16,13 0-16,14 0 16,-14 0-1,-13 0-15,-13 0 0,132 27 31,-133-14-31,27-13 16,1 13-16,-1-13 16,26 0-16,-26 0 15,14 0-15,-14 0 16,27 0-16,26 0 31,-53 0-31,-27 0 0,14 0 16,-26 0-1,13 0-15,-1 0 16,1 0-16,-14 0 16,1 0-16,-14 0 15,0 0-15,14 0 16,-1 0-16,-13 0 16,40-13-16,0 13 15,-26-13 1,26 13-16,-27 0 15,14 0-15,13-13 16,-27 13-16,14-14 16,0 1-16,-14 13 15,-13 0-15,14 0 16,-1 0-16,1 0 16,-27-13-16,13 13 15,27 0-15,-27 0 16,13-13-16,14 13 15,-14 0-15,14-14 16,0 14 0,-27 0-16,13 0 0,1 0 15,-14 0-15,14 0 16,-1 0 0,0 0-16,1 0 0,-14 0 15,67 0 1,-41 0-1,-26 0-15,1 0 16,12 0-16,-13 0 16,14 0-16,-14 0 15,14 0 1,-14 0 15</inkml:trace>
  <inkml:trace contextRef="#ctx0" brushRef="#br0" timeOffset="11808.3473">2566 10041 0,'27'0'156,"13"13"-156,-1-13 15,1 0-15,-27 0 16,27 0-16,-27 0 16,27 0-16,0 0 15,-1 0-15,1 27 16,13-27-16,-14 0 16,14 0-1,-13 0-15,13 0 16,-13 0-16,-14 0 15,1 0-15,-14 0 16,13 0 156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5-08T06:59:57.37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5040 8692 0,'0'13'63,"-13"40"-63,0 0 15,13 0-15,0-1 16,-27 15-16,27-28 15,-13 14-15,13 0 16,0 0-16,0 40 16,0-54-1,0-12-15,0-1 16,0 14-16,0 0 16,0-27-16,0 13 15,0 27-15,0-26 16,0 39-1,0-40-15,0 1 16,0 26-16,0-14 16,0 14-1,0-40-15,0 27 16,0-27-16,0 27 16,0 0-16,13-40 15,1 26-15,-14-13 16,13 27-16,0-27 15,-13 1-15,0 25 16,13-25-16,1-1 16,-14 13-16,13 1 15,0-14 1,-13 0 0,13 0-1,0 14-15,1-27 16,-1 26-1,0-26-15,0 14 16,27 12-16,-13 0 16,-1 1-16,0 13 15,-12-14 1,12-13-16,-13 14 0,1-14 16,12 0-16,1 27 15,-1-40 1,0 40-16,-12-40 15,-1 13-15,0-13 16,14 0 15,-14 0-15,13 0 0,-13 0-16,14 0 15,-1-13 1,-12 13-1,-14-14 1,13 14-16,0-13 16,0 0-16,-13 0 15,14 13-15,-1-27 16,-13 1-16,39-27 16,1 13-16,-13 0 15,-14 14-15,27 0 16,-40 12-16,26-12 15,-26 13-15,13-1 16,0 1 0,-13 0-1,0 0 32,0-1-47,0 1 16,0 0-1,0-13-15,0-27 16,0 0-16,0 0 16,0-27-16,0 27 15,0 1-15,-26-28 16,13 41-16,0-14 16,-1 13-16,-12-39 15,13 39-15,13 0 16,-40-26-16,40 40 15,-13-14-15,-1 0 16,-25-26-16,26 53 16,-1-40-16,-12 0 15,-1 0-15,1 0 16,13 0-16,-1 14 16,-12 12-16,13-26 15,0 13-15,-14 14 16,27 13-16,0-14 15,-26 1-15,12-1 32,1 27-32,0-26 15,0 13 1,-14-1-16,27 1 16,-26 0-16,13 13 15,-1 0-15,1 0 16,0-13-16,-14 13 15,14 0 1,0 0 0,0 0-1,-14 0 1,1 0 0,-1 26 15,14-13-16,-27 27-15,27-13 16,-26 12-16,12 14 16,-13-13-16,27 13 15,-27-27-15,40-12 16,0-1-16,0 13 125,0-13-109,0 1-1,0-1 16</inkml:trace>
  <inkml:trace contextRef="#ctx0" brushRef="#br1" timeOffset="12911.6465">7435 10358 0,'0'-13'78,"-13"13"-78,-1 0 16,-12 0-16,13 0 15,-14 0-15,1 0 16,-27 0-16,0 0 15,13 13-15,1-13 16,-1 14-16,13-14 16,-26 13-16,27 0 15,-27 0-15,-13 1 16,-40 25-16,14-12 16,25-1-16,-12-13 15,0 1-15,26 12 16,13-13-16,0 1 15,14-14-15,-1 26 16,14-13 0,0 0 15,-14 1-15,27-1-16,-13-13 15,0 26-15,0-12 16,0-1-16,-14 27 15,14-27-15,-27 13 16,14 14-16,-14-14 16,14-12-16,-1 12 15,14 1-15,-27-14 16,40 13-16,-13-26 16,0 13-16,13 1 15,-13 12 1,-1-13-16,1 14 31,0-1-31,0 1 16,-1-14-16,-12 13 15,-1 14-15,1-13 16,0-1-16,-1 14 16,14-1-1,0-39 1,-1 27-16,14-14 0,0 14 15,-13-1 1,0 0-16,13-12 16,-13-1-16,-1 13 15,14-12-15,-13 25 16,13-12 0,-13-27-1,13 13-15,-13 27 16,-14-27-16,14 13 15,0-12 1,13 12 0,-13-13-16,13 14 15,-14-14 1,14 13 15,0-12 0,-13 12-15,13-13 0,0 14-16,0 12 15,-26-25-15,26 12 16,0-13 0,-13-13-16,13 14 15,-14-1 1,14 0-1,0 0 1,0 1 0,-13 12-16,13-13 15,13-13 126,1 0-125,-1 0-1,0 0 16,0 0-15,0 0 47,1 0-32,-14 13 141,0 14-157,0-1 1,0 1 0,0-1-16,-14-12 15,14-1 1,0 0 31,0 0 62,14-13-31,-1 0-47,0 0-31,0 0 16,14 0-16,26-13 16,-14-13-16,-25 26 15,12-14 1,1-12 0,-1 26-16,14-40 15,-14 27 1,-13 13-16,1-13 15,12-1-15,-13 1 16,1 0-16,12-13 16,0-1-1,-12 14-15,-1 0 16,13-1 0,1-12-1,-27 13-15,13-1 16,0-12-16,0 13 15,1 0-15,-14-1 16,39-39-16,-25 40 16,-14 0-16,26-27 15,1 14-15,-1-14 16,0 0-16,27-39 31,-13 39-31,-40 27 16,0 0-1,13 0-15,1-1 32,-14 1-17,0-13 1,13 13 0,13-14-16,-13 14 15,1-27-15,12 27 16,-26 0-16,13-1 31,1 14-31,-1-13 0,0 0 16,14-13-1,-14 12 17,0 14-17,0-13-15,14 13 16,26 0-16,-14-26 15,-12 12-15,26 1 16,-27-13-16,1 26 16,-14-14-1,13 14-15,1 0 0,-1 0 16,40-13-16,-39 13 16,39-13-16,-40 0 15,14 13-15,0 0 16,-1 0-16,-12-13 15,-14 13 1,0 0 0,1 0-1,12-14-15,-13 1 16,14 0-16,-14 0 16,0 13-16,0 0 15,14-27 1,-14 27-16,14-13 15,-14-13 1,0 26-16,0-14 16,-13 1-1,13 0-15,1-14 16,-1 14-16,0-13 16,-13-1-16,40 1 15,-40 13-15,13-14 16,14-26-16,-14 27 15,0 12-15,-13-25 16,13 39-16,-13-13 94,0-1-79,0-12 17,0 13-32,0-1 15,0 1-15,-13-13 16,0-14 0,0 27-16,13-14 15,-14 14 1,1 0-1,0 13 48,-14 0-32,14 0-15,-13 0-1,-1 0-15,14 0 32,0 0-17,-14 0 17,14 0-32,0 0 15,0 0 16,-1 0 126,-12-13-142,13-1 1,-14 1 0,14 13-1,0 0-15,0 0 16,-1 0 15</inkml:trace>
  <inkml:trace contextRef="#ctx0" brushRef="#br1" timeOffset="14247.7279">7329 10067 0,'0'40'109,"0"39"-109,0-12 16,0 65-16,0-53 15,0 54-15,-13-67 16,13 40-16,0-40 15,0-13-15,0 0 16,0-14-16,0-26 16,0 14-16,0-14 15,0 0-15,0 1 16,0-1-16,0 0 16,0 0-1,0 0-15,0 1 16,0-1-16,0 0 15,0 0 17,0 1-1,0-1-15,-14-13 77,1 0-77,-13 0-16,26-27 16,0 1-16,0-27 15,-13 27 1</inkml:trace>
  <inkml:trace contextRef="#ctx0" brushRef="#br1" timeOffset="14848.7431">7210 10993 0,'26'0'62,"1"27"-46,-27-14-16,13 14 16,0-1-16,-13-13 15,13 14-15,1-14 16,-1 0-1,0-13 32,0 0-31,14-40 0,-1 1-16,-12 12 15,12-26-15,-13 27 16,14-14-1,-27 27-15,26-27 0,-13 14 32,-13 13-32</inkml:trace>
  <inkml:trace contextRef="#ctx0" brushRef="#br1" timeOffset="16248.538">4485 12171 0,'0'13'63,"13"-13"-48,27 0 1,-14 0-1,1 0-15,12 0 16,14 0-16,0 0 16,0-13-16,-13 13 15,13 0-15,13 0 16,-13 0-16,0 0 16,26 0-16,-39 0 15,26 0-15,-13 0 16,-14 0-1,-12 0-15,-1 0 16,14 13-16,0-13 16,-14 13-16,14-13 15,-1 0-15,-25 0 16,25 0-16,-25 0 16,12 0-16,-13 0 15,14 0-15,-14 0 16,40 0-16,26-13 15,14 0 1,-67 13 0,-12-13-16,12-1 47,-13 14 78,0-13-32,1 13-93,-1 0 16,0 0 0</inkml:trace>
  <inkml:trace contextRef="#ctx0" brushRef="#br1" timeOffset="17200.2304">5966 11972 0,'0'-13'62,"14"13"-46,12 0-16,-13 0 16,0 0-16,14 13 15,-14-13-15,-13 14 16,27-1-16,-14-13 15,0 13 17,0-13-17,1 0 17,-14 13-17,13-13 1,0 14-16,0-1 31,-26 13 78,13-13-109,-40 14 16,27-14-16,-27 14 16,-13 12-16,-13-12 15,13 26-15,14-27 16,12-13-16,1 1 16,-1-1-16,27 0 15</inkml:trace>
  <inkml:trace contextRef="#ctx0" brushRef="#br1" timeOffset="31648.1891">9631 8255 0,'26'0'16,"-12"0"-1,38 0-15,67 0 16,-26 0-1,13 0-15,13 0 16,13 0-16,-26 0 16,0 0-16,13 0 15,0 0 1,13 0-16,-26 0 0,13 0 16,-39 0-16,-1 0 15,27 0-15,-27 0 16,-13 0-16,27 0 15,0 0-15,79 0 32,-106 0-32,13 0 0,27 0 15,-53 0 1,0 0-16,0 0 16,0 0-16,26 0 15,-26 0-15,-13 0 16,12 0-16,1 0 15,0 0-15,0 0 16,0 0-16,40 0 16,-40 0-16,0 0 15,39 0-15,1 0 16,-14 0 0,-26 0-16,13 0 15,14 0-15,-41 0 16,14 0-16,-13 0 15,-14 0-15,54 0 32,-67-13-32,27 13 0,-14-27 15,14 27-15,-14 0 16,-13-13-16,40 0 16,-26 13-16,13-13 15,-1 13-15,1-14 16,0 14-16,-1 0 15,-25-13-15,-1 13 16,13 0-16,-13 0 16</inkml:trace>
  <inkml:trace contextRef="#ctx0" brushRef="#br1" timeOffset="35871.8991">2659 8083 0,'13'13'156,"27"-13"-140,0 0-16,-1 0 16,1 0-16,-13 0 15,-14 0 1</inkml:trace>
  <inkml:trace contextRef="#ctx0" brushRef="#br0" timeOffset="43663.2213">2672 8162 0,'0'-13'32,"0"0"-17,27 13 1,-1 0-1,27 0-15,53-13 16,26-14-16,-26 27 16,26 0-16,14 0 15,-27 0-15,-26 0 16,-1 0-16,-39 0 16,26 0-16,67 0 15,-27 0-15,-13 0 16,0 0-16,0 0 15,26 0-15,-26 0 16,-1 0-16,-38 0 16,-28 0-16,14 0 15,-26 0-15,-1 0 16,14 0-16,-27 0 16,27 0-1,-27 0-15,13 0 16,1 0-16,39 0 15,-26 0-15,13 0 16,26 0-16,-26 0 16,0 0-16,39 0 15,-25 0-15,25 0 16,-26 0 0,-13 0-16,0 0 0,27 0 15,-28 0 1,15 0-16,-14 0 15,66 0-15,-40 0 16,14 0-16,-40 0 16,-14 0-16,1 0 15,-14 0-15,-12 0 16,25 0-16,-25 0 16,-1 0-16,0 0 15,0 0-15,0 0 16,1 0-16,-1 0 15,13-13-15,-12 13 16,12 0-16,-13 0 16,14 0-16,-1 0 15,14 0-15,13 0 16,-14 0-16,14 0 16,-13 0-16,-13 0 15,12 0-15,1 0 16,0 0-1,-14 0-15,27 0 0,-13 0 16,-1 0 0,-25 0-16,12 0 15,-13 0-15,0 0 32,1 0-17,12 0 1,-13 0-1,14 0-15,-14 0 16,0 0-16,1 0 16,-1 0-1,13 0-15,1 0 16,-14 0 0,13 0-16,-12 0 15,12 0-15,-13 0 16,1 0-16,-1 0 15,0 0-15,0 0 16,0 0-16,1 0 16,-1 0-16,13 0 15,-12-13-15,12 13 32,-13 0-17,14 0 16,-14 0-31,13 0 16,-12 0-16,-1 0 16,0 0-16,27 0 15,-14 0-15,1 0 16,-14 0 0,0 0-16,0 0 31,1 0 281,12 0-312,1 0 16,12 0-16,1 0 16,-14 0-16,14 0 15,-13 0-15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9" name="Shape 2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自回归</a:t>
            </a:r>
            <a:r>
              <a:rPr lang="en-US" altLang="zh-CN" dirty="0"/>
              <a:t>: </a:t>
            </a:r>
            <a:r>
              <a:rPr lang="zh-CN" altLang="en-US" dirty="0"/>
              <a:t>输出类型和输入类型一样</a:t>
            </a:r>
            <a:r>
              <a:rPr lang="en-US" altLang="zh-CN" dirty="0"/>
              <a:t>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7335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其中，</a:t>
            </a:r>
            <a:r>
              <a:rPr lang="en-US" altLang="zh-CN" dirty="0"/>
              <a:t>e1, e2</a:t>
            </a:r>
            <a:r>
              <a:rPr lang="zh-CN" altLang="en-US" dirty="0"/>
              <a:t>和</a:t>
            </a:r>
            <a:r>
              <a:rPr lang="en-US" altLang="zh-CN" dirty="0"/>
              <a:t>e3</a:t>
            </a:r>
            <a:r>
              <a:rPr lang="zh-CN" altLang="en-US" dirty="0"/>
              <a:t>是超参数。 以</a:t>
            </a:r>
            <a:r>
              <a:rPr lang="en-US" altLang="zh-CN" dirty="0"/>
              <a:t>e1=0</a:t>
            </a:r>
            <a:r>
              <a:rPr lang="zh-CN" altLang="en-US" dirty="0"/>
              <a:t>为例：当</a:t>
            </a:r>
            <a:r>
              <a:rPr lang="en-US" altLang="zh-CN" dirty="0"/>
              <a:t>e1=0</a:t>
            </a:r>
            <a:r>
              <a:rPr lang="zh-CN" altLang="en-US" dirty="0"/>
              <a:t>时，不应用平滑； 当</a:t>
            </a:r>
            <a:r>
              <a:rPr lang="en-US" altLang="zh-CN" dirty="0"/>
              <a:t>e1</a:t>
            </a:r>
            <a:r>
              <a:rPr lang="zh-CN" altLang="en-US" dirty="0"/>
              <a:t>接近正无穷大时，接近均匀概率分布。</a:t>
            </a:r>
          </a:p>
        </p:txBody>
      </p:sp>
    </p:spTree>
    <p:extLst>
      <p:ext uri="{BB962C8B-B14F-4D97-AF65-F5344CB8AC3E}">
        <p14:creationId xmlns:p14="http://schemas.microsoft.com/office/powerpoint/2010/main" val="1180454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900"/>
              </a:spcBef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900"/>
              </a:spcBef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t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8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5" r:id="rId15"/>
    <p:sldLayoutId id="2147483666" r:id="rId16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8001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145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717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5603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175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4747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9319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customXml" Target="../ink/ink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customXml" Target="../ink/ink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customXml" Target="../ink/ink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"/><Relationship Id="rId2" Type="http://schemas.openxmlformats.org/officeDocument/2006/relationships/image" Target="../media/image50.t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"/><Relationship Id="rId2" Type="http://schemas.openxmlformats.org/officeDocument/2006/relationships/image" Target="../media/image55.tif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customXml" Target="../ink/ink1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customXml" Target="../ink/ink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customXml" Target="../ink/ink3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ja-JP" altLang="en-US" sz="1800" dirty="0"/>
              <a:t>序列模型   循环神经网络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9494135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D3D87-EDA1-BF21-9626-66186057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自回归模型</a:t>
            </a:r>
            <a:br>
              <a:rPr lang="ja-JP" altLang="en-US" dirty="0"/>
            </a:b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69AE0665-465D-DA11-7403-6384BB84D15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自回归模型（</a:t>
                </a:r>
                <a:r>
                  <a:rPr lang="en-US" altLang="zh-CN" dirty="0"/>
                  <a:t>autoregressive models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marL="1143000" lvl="1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只需要满足某个长度为 </a:t>
                </a:r>
                <a:r>
                  <a:rPr lang="en-US" altLang="zh-CN" b="1" i="1" dirty="0"/>
                  <a:t>t</a:t>
                </a:r>
                <a:r>
                  <a:rPr lang="en-US" altLang="zh-CN" i="1" dirty="0"/>
                  <a:t> </a:t>
                </a:r>
                <a:r>
                  <a:rPr lang="zh-CN" altLang="en-US" dirty="0"/>
                  <a:t>的时间跨度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隐变量自回归模型</a:t>
                </a:r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latent autoregressive </a:t>
                </a:r>
                <a:r>
                  <a:rPr lang="en-US" altLang="zh-CN" dirty="0"/>
                  <a:t>models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marL="1143000" lvl="1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保留一些对过去观测的总结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2400" i="1" smtClean="0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34290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34290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34290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69AE0665-465D-DA11-7403-6384BB84D1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560" t="-13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Equation">
                <a:extLst>
                  <a:ext uri="{FF2B5EF4-FFF2-40B4-BE49-F238E27FC236}">
                    <a16:creationId xmlns:a16="http://schemas.microsoft.com/office/drawing/2014/main" id="{970E78CE-399E-2840-C65A-8DB6FD111827}"/>
                  </a:ext>
                </a:extLst>
              </p:cNvPr>
              <p:cNvSpPr txBox="1"/>
              <p:nvPr/>
            </p:nvSpPr>
            <p:spPr>
              <a:xfrm>
                <a:off x="1933742" y="1857039"/>
                <a:ext cx="5018360" cy="4001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600" dirty="0">
                  <a:solidFill>
                    <a:srgbClr val="474746"/>
                  </a:solidFill>
                </a:endParaRPr>
              </a:p>
            </p:txBody>
          </p:sp>
        </mc:Choice>
        <mc:Fallback>
          <p:sp>
            <p:nvSpPr>
              <p:cNvPr id="4" name="Equation">
                <a:extLst>
                  <a:ext uri="{FF2B5EF4-FFF2-40B4-BE49-F238E27FC236}">
                    <a16:creationId xmlns:a16="http://schemas.microsoft.com/office/drawing/2014/main" id="{970E78CE-399E-2840-C65A-8DB6FD111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742" y="1857039"/>
                <a:ext cx="501836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形 5">
            <a:extLst>
              <a:ext uri="{FF2B5EF4-FFF2-40B4-BE49-F238E27FC236}">
                <a16:creationId xmlns:a16="http://schemas.microsoft.com/office/drawing/2014/main" id="{51041892-6C96-0D7B-8B49-9B56ADEE92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21761" y="3310256"/>
            <a:ext cx="2933700" cy="16478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Equation"/>
              <p:cNvSpPr txBox="1"/>
              <p:nvPr/>
            </p:nvSpPr>
            <p:spPr>
              <a:xfrm>
                <a:off x="3549210" y="3886241"/>
                <a:ext cx="5419530" cy="4001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ar-AE" sz="26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2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ar-AE" sz="2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2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ar-AE" sz="2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 sz="2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2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2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ar-AE" sz="2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ar-AE" sz="2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2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ar-AE" sz="2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ar-AE" sz="2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2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ar-AE" sz="26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210" y="3886241"/>
                <a:ext cx="541953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Equation"/>
              <p:cNvSpPr txBox="1"/>
              <p:nvPr/>
            </p:nvSpPr>
            <p:spPr>
              <a:xfrm>
                <a:off x="3549210" y="3310256"/>
                <a:ext cx="5419530" cy="4001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6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ar-AE" sz="2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2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ar-AE" sz="2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2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ar-AE" sz="2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 sz="2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2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2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sz="26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210" y="3310256"/>
                <a:ext cx="541953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墨迹 4"/>
              <p14:cNvContentPartPr/>
              <p14:nvPr/>
            </p14:nvContentPartPr>
            <p14:xfrm>
              <a:off x="695160" y="1533600"/>
              <a:ext cx="8425440" cy="356724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5800" y="1524240"/>
                <a:ext cx="8444160" cy="358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71360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n A - Markov Assump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方案 </a:t>
            </a:r>
            <a:r>
              <a:rPr lang="en-US" altLang="zh-CN" dirty="0"/>
              <a:t>A – </a:t>
            </a:r>
            <a:r>
              <a:rPr lang="ja-JP" altLang="en-US" dirty="0"/>
              <a:t>马尔可夫</a:t>
            </a:r>
            <a:r>
              <a:rPr lang="zh-CN" altLang="en-US" dirty="0"/>
              <a:t>（</a:t>
            </a:r>
            <a:r>
              <a:rPr lang="en-US" altLang="zh-CN" dirty="0"/>
              <a:t>Markov</a:t>
            </a:r>
            <a:r>
              <a:rPr lang="zh-CN" altLang="en-US" dirty="0"/>
              <a:t>）</a:t>
            </a:r>
            <a:r>
              <a:rPr lang="ja-JP" altLang="en-US" dirty="0"/>
              <a:t>假设</a:t>
            </a:r>
            <a:endParaRPr dirty="0"/>
          </a:p>
        </p:txBody>
      </p:sp>
      <p:sp>
        <p:nvSpPr>
          <p:cNvPr id="378" name="Assume that only a few steps in the past matter…"/>
          <p:cNvSpPr txBox="1">
            <a:spLocks noGrp="1"/>
          </p:cNvSpPr>
          <p:nvPr>
            <p:ph type="body" idx="1"/>
          </p:nvPr>
        </p:nvSpPr>
        <p:spPr>
          <a:xfrm>
            <a:off x="340592" y="2503196"/>
            <a:ext cx="8205304" cy="2452770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假设过去只有固定几个步骤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自回归模型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Equation"/>
              <p:cNvSpPr txBox="1"/>
              <p:nvPr/>
            </p:nvSpPr>
            <p:spPr>
              <a:xfrm>
                <a:off x="641878" y="880632"/>
                <a:ext cx="7565069" cy="31473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)⋅…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6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7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78" y="880632"/>
                <a:ext cx="7565069" cy="314731"/>
              </a:xfrm>
              <a:prstGeom prst="rect">
                <a:avLst/>
              </a:prstGeom>
              <a:blipFill>
                <a:blip r:embed="rId2"/>
                <a:stretch>
                  <a:fillRect l="-1510" r="-13255" b="-6923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0" name="Circle"/>
          <p:cNvSpPr/>
          <p:nvPr/>
        </p:nvSpPr>
        <p:spPr>
          <a:xfrm>
            <a:off x="984250" y="16443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1" name="Circle"/>
          <p:cNvSpPr/>
          <p:nvPr/>
        </p:nvSpPr>
        <p:spPr>
          <a:xfrm>
            <a:off x="2292350" y="16443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2" name="Circle"/>
          <p:cNvSpPr/>
          <p:nvPr/>
        </p:nvSpPr>
        <p:spPr>
          <a:xfrm>
            <a:off x="3600450" y="16443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3" name="Circle"/>
          <p:cNvSpPr/>
          <p:nvPr/>
        </p:nvSpPr>
        <p:spPr>
          <a:xfrm>
            <a:off x="4908550" y="16443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4" name="Circle"/>
          <p:cNvSpPr/>
          <p:nvPr/>
        </p:nvSpPr>
        <p:spPr>
          <a:xfrm>
            <a:off x="6216650" y="16443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5" name="Circle"/>
          <p:cNvSpPr/>
          <p:nvPr/>
        </p:nvSpPr>
        <p:spPr>
          <a:xfrm>
            <a:off x="7524750" y="16443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386" name="Connection Line"/>
          <p:cNvCxnSpPr>
            <a:stCxn id="380" idx="0"/>
            <a:endCxn id="381" idx="0"/>
          </p:cNvCxnSpPr>
          <p:nvPr/>
        </p:nvCxnSpPr>
        <p:spPr>
          <a:xfrm>
            <a:off x="1301750" y="1961871"/>
            <a:ext cx="13081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87" name="Connection Line"/>
          <p:cNvCxnSpPr>
            <a:stCxn id="380" idx="0"/>
            <a:endCxn id="382" idx="0"/>
          </p:cNvCxnSpPr>
          <p:nvPr/>
        </p:nvCxnSpPr>
        <p:spPr>
          <a:xfrm>
            <a:off x="1301750" y="1961871"/>
            <a:ext cx="26162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88" name="Connection Line"/>
          <p:cNvCxnSpPr>
            <a:stCxn id="381" idx="0"/>
            <a:endCxn id="382" idx="0"/>
          </p:cNvCxnSpPr>
          <p:nvPr/>
        </p:nvCxnSpPr>
        <p:spPr>
          <a:xfrm>
            <a:off x="2609850" y="1961871"/>
            <a:ext cx="13081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89" name="Connection Line"/>
          <p:cNvCxnSpPr>
            <a:stCxn id="381" idx="0"/>
            <a:endCxn id="383" idx="0"/>
          </p:cNvCxnSpPr>
          <p:nvPr/>
        </p:nvCxnSpPr>
        <p:spPr>
          <a:xfrm>
            <a:off x="2609850" y="1961871"/>
            <a:ext cx="26162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90" name="Connection Line"/>
          <p:cNvCxnSpPr>
            <a:stCxn id="382" idx="0"/>
            <a:endCxn id="383" idx="0"/>
          </p:cNvCxnSpPr>
          <p:nvPr/>
        </p:nvCxnSpPr>
        <p:spPr>
          <a:xfrm>
            <a:off x="3917950" y="1961871"/>
            <a:ext cx="13081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91" name="Connection Line"/>
          <p:cNvCxnSpPr>
            <a:stCxn id="382" idx="0"/>
            <a:endCxn id="384" idx="0"/>
          </p:cNvCxnSpPr>
          <p:nvPr/>
        </p:nvCxnSpPr>
        <p:spPr>
          <a:xfrm>
            <a:off x="3917950" y="1961871"/>
            <a:ext cx="26162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92" name="Connection Line"/>
          <p:cNvCxnSpPr>
            <a:stCxn id="383" idx="0"/>
            <a:endCxn id="384" idx="0"/>
          </p:cNvCxnSpPr>
          <p:nvPr/>
        </p:nvCxnSpPr>
        <p:spPr>
          <a:xfrm>
            <a:off x="5226050" y="1961871"/>
            <a:ext cx="13081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93" name="Connection Line"/>
          <p:cNvCxnSpPr>
            <a:stCxn id="383" idx="0"/>
            <a:endCxn id="385" idx="0"/>
          </p:cNvCxnSpPr>
          <p:nvPr/>
        </p:nvCxnSpPr>
        <p:spPr>
          <a:xfrm>
            <a:off x="5226050" y="1961871"/>
            <a:ext cx="26162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94" name="Connection Line"/>
          <p:cNvCxnSpPr>
            <a:stCxn id="384" idx="0"/>
            <a:endCxn id="385" idx="0"/>
          </p:cNvCxnSpPr>
          <p:nvPr/>
        </p:nvCxnSpPr>
        <p:spPr>
          <a:xfrm>
            <a:off x="6534150" y="1961871"/>
            <a:ext cx="13081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5" name="Equation"/>
              <p:cNvSpPr txBox="1"/>
              <p:nvPr/>
            </p:nvSpPr>
            <p:spPr>
              <a:xfrm>
                <a:off x="696456" y="3580654"/>
                <a:ext cx="4907605" cy="31402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sz="26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9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56" y="3580654"/>
                <a:ext cx="4907605" cy="314028"/>
              </a:xfrm>
              <a:prstGeom prst="rect">
                <a:avLst/>
              </a:prstGeom>
              <a:blipFill>
                <a:blip r:embed="rId3"/>
                <a:stretch>
                  <a:fillRect l="-2067" r="-17571" b="-6538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ome function of previously seen data">
            <a:extLst>
              <a:ext uri="{FF2B5EF4-FFF2-40B4-BE49-F238E27FC236}">
                <a16:creationId xmlns:a16="http://schemas.microsoft.com/office/drawing/2014/main" id="{52B3992F-26EF-E142-B15B-137055AE8A32}"/>
              </a:ext>
            </a:extLst>
          </p:cNvPr>
          <p:cNvSpPr/>
          <p:nvPr/>
        </p:nvSpPr>
        <p:spPr>
          <a:xfrm>
            <a:off x="3600450" y="4110419"/>
            <a:ext cx="4007223" cy="604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17" y="6761"/>
                </a:lnTo>
                <a:lnTo>
                  <a:pt x="1217" y="20691"/>
                </a:lnTo>
                <a:cubicBezTo>
                  <a:pt x="1217" y="21193"/>
                  <a:pt x="1364" y="21600"/>
                  <a:pt x="1544" y="21600"/>
                </a:cubicBezTo>
                <a:lnTo>
                  <a:pt x="21273" y="21600"/>
                </a:lnTo>
                <a:cubicBezTo>
                  <a:pt x="21454" y="21600"/>
                  <a:pt x="21600" y="21193"/>
                  <a:pt x="21600" y="20691"/>
                </a:cubicBezTo>
                <a:lnTo>
                  <a:pt x="21600" y="4069"/>
                </a:lnTo>
                <a:cubicBezTo>
                  <a:pt x="21600" y="3567"/>
                  <a:pt x="21454" y="3160"/>
                  <a:pt x="21273" y="3160"/>
                </a:cubicBezTo>
                <a:lnTo>
                  <a:pt x="2610" y="3160"/>
                </a:lnTo>
                <a:lnTo>
                  <a:pt x="0" y="0"/>
                </a:lnTo>
                <a:close/>
              </a:path>
            </a:pathLst>
          </a:cu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algn="r"/>
            <a:r>
              <a:rPr lang="ja-JP" altLang="en-US"/>
              <a:t>关于以前看到的数据的函数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4343400" y="1081080"/>
              <a:ext cx="4519800" cy="29674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34040" y="1071720"/>
                <a:ext cx="4538520" cy="2986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n A - Markov Assump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方案 </a:t>
            </a:r>
            <a:r>
              <a:rPr lang="en-US" altLang="zh-CN" dirty="0"/>
              <a:t>A – </a:t>
            </a:r>
            <a:r>
              <a:rPr lang="ja-JP" altLang="en-US" dirty="0"/>
              <a:t>马尔可夫（</a:t>
            </a:r>
            <a:r>
              <a:rPr lang="en-US" altLang="zh-CN" dirty="0"/>
              <a:t>Markov</a:t>
            </a:r>
            <a:r>
              <a:rPr lang="zh-CN" altLang="en-US" dirty="0"/>
              <a:t>）</a:t>
            </a:r>
            <a:r>
              <a:rPr lang="ja-JP" altLang="en-US" dirty="0"/>
              <a:t>假设</a:t>
            </a:r>
            <a:endParaRPr dirty="0"/>
          </a:p>
        </p:txBody>
      </p:sp>
      <p:sp>
        <p:nvSpPr>
          <p:cNvPr id="399" name="In practice solve regression problem"/>
          <p:cNvSpPr txBox="1">
            <a:spLocks noGrp="1"/>
          </p:cNvSpPr>
          <p:nvPr>
            <p:ph type="body" idx="1"/>
          </p:nvPr>
        </p:nvSpPr>
        <p:spPr>
          <a:xfrm>
            <a:off x="340592" y="2503196"/>
            <a:ext cx="8205304" cy="2452770"/>
          </a:xfrm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rPr lang="ja-JP" altLang="en-US"/>
              <a:t>在实践中解决回归问题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0" name="Equation"/>
              <p:cNvSpPr txBox="1"/>
              <p:nvPr/>
            </p:nvSpPr>
            <p:spPr>
              <a:xfrm>
                <a:off x="924999" y="884501"/>
                <a:ext cx="7931595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)⋅…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0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99" y="884501"/>
                <a:ext cx="7931595" cy="369332"/>
              </a:xfrm>
              <a:prstGeom prst="rect">
                <a:avLst/>
              </a:prstGeom>
              <a:blipFill>
                <a:blip r:embed="rId2"/>
                <a:stretch>
                  <a:fillRect l="-160" r="-800" b="-3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1" name="Circle"/>
          <p:cNvSpPr/>
          <p:nvPr/>
        </p:nvSpPr>
        <p:spPr>
          <a:xfrm>
            <a:off x="984250" y="16443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2" name="Circle"/>
          <p:cNvSpPr/>
          <p:nvPr/>
        </p:nvSpPr>
        <p:spPr>
          <a:xfrm>
            <a:off x="2292350" y="16443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3" name="Circle"/>
          <p:cNvSpPr/>
          <p:nvPr/>
        </p:nvSpPr>
        <p:spPr>
          <a:xfrm>
            <a:off x="3600450" y="16443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4" name="Circle"/>
          <p:cNvSpPr/>
          <p:nvPr/>
        </p:nvSpPr>
        <p:spPr>
          <a:xfrm>
            <a:off x="4908550" y="16443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5" name="Circle"/>
          <p:cNvSpPr/>
          <p:nvPr/>
        </p:nvSpPr>
        <p:spPr>
          <a:xfrm>
            <a:off x="6216650" y="16443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6" name="Circle"/>
          <p:cNvSpPr/>
          <p:nvPr/>
        </p:nvSpPr>
        <p:spPr>
          <a:xfrm>
            <a:off x="7524750" y="16443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407" name="Connection Line"/>
          <p:cNvCxnSpPr>
            <a:stCxn id="401" idx="0"/>
            <a:endCxn id="402" idx="0"/>
          </p:cNvCxnSpPr>
          <p:nvPr/>
        </p:nvCxnSpPr>
        <p:spPr>
          <a:xfrm>
            <a:off x="1301750" y="1961871"/>
            <a:ext cx="13081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08" name="Connection Line"/>
          <p:cNvCxnSpPr>
            <a:stCxn id="401" idx="0"/>
            <a:endCxn id="403" idx="0"/>
          </p:cNvCxnSpPr>
          <p:nvPr/>
        </p:nvCxnSpPr>
        <p:spPr>
          <a:xfrm>
            <a:off x="1301750" y="1961871"/>
            <a:ext cx="26162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09" name="Connection Line"/>
          <p:cNvCxnSpPr>
            <a:stCxn id="402" idx="0"/>
            <a:endCxn id="403" idx="0"/>
          </p:cNvCxnSpPr>
          <p:nvPr/>
        </p:nvCxnSpPr>
        <p:spPr>
          <a:xfrm>
            <a:off x="2609850" y="1961871"/>
            <a:ext cx="13081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10" name="Connection Line"/>
          <p:cNvCxnSpPr>
            <a:stCxn id="402" idx="0"/>
            <a:endCxn id="404" idx="0"/>
          </p:cNvCxnSpPr>
          <p:nvPr/>
        </p:nvCxnSpPr>
        <p:spPr>
          <a:xfrm>
            <a:off x="2609850" y="1961871"/>
            <a:ext cx="26162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11" name="Connection Line"/>
          <p:cNvCxnSpPr>
            <a:stCxn id="403" idx="0"/>
            <a:endCxn id="404" idx="0"/>
          </p:cNvCxnSpPr>
          <p:nvPr/>
        </p:nvCxnSpPr>
        <p:spPr>
          <a:xfrm>
            <a:off x="3917950" y="1961871"/>
            <a:ext cx="13081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12" name="Connection Line"/>
          <p:cNvCxnSpPr>
            <a:stCxn id="403" idx="0"/>
            <a:endCxn id="405" idx="0"/>
          </p:cNvCxnSpPr>
          <p:nvPr/>
        </p:nvCxnSpPr>
        <p:spPr>
          <a:xfrm>
            <a:off x="3917950" y="1961871"/>
            <a:ext cx="26162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13" name="Connection Line"/>
          <p:cNvCxnSpPr>
            <a:stCxn id="404" idx="0"/>
            <a:endCxn id="405" idx="0"/>
          </p:cNvCxnSpPr>
          <p:nvPr/>
        </p:nvCxnSpPr>
        <p:spPr>
          <a:xfrm>
            <a:off x="5226050" y="1961871"/>
            <a:ext cx="13081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14" name="Connection Line"/>
          <p:cNvCxnSpPr>
            <a:stCxn id="404" idx="0"/>
            <a:endCxn id="406" idx="0"/>
          </p:cNvCxnSpPr>
          <p:nvPr/>
        </p:nvCxnSpPr>
        <p:spPr>
          <a:xfrm>
            <a:off x="5226050" y="1961871"/>
            <a:ext cx="26162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15" name="Connection Line"/>
          <p:cNvCxnSpPr>
            <a:stCxn id="405" idx="0"/>
            <a:endCxn id="406" idx="0"/>
          </p:cNvCxnSpPr>
          <p:nvPr/>
        </p:nvCxnSpPr>
        <p:spPr>
          <a:xfrm>
            <a:off x="6534150" y="1961871"/>
            <a:ext cx="13081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Equation"/>
              <p:cNvSpPr txBox="1"/>
              <p:nvPr/>
            </p:nvSpPr>
            <p:spPr>
              <a:xfrm>
                <a:off x="937699" y="3072566"/>
                <a:ext cx="2356417" cy="31312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lim>
                              <m:r>
                                <a:rPr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̂</m:t>
                              </m:r>
                            </m:lim>
                          </m:limUpp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6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1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99" y="3072566"/>
                <a:ext cx="2356417" cy="313123"/>
              </a:xfrm>
              <a:prstGeom prst="rect">
                <a:avLst/>
              </a:prstGeom>
              <a:blipFill>
                <a:blip r:embed="rId3"/>
                <a:stretch>
                  <a:fillRect l="-3226" r="-26882" b="-11153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7" name="e.g. train an MLP on previously seen data"/>
          <p:cNvSpPr/>
          <p:nvPr/>
        </p:nvSpPr>
        <p:spPr>
          <a:xfrm>
            <a:off x="1680509" y="3804390"/>
            <a:ext cx="5171141" cy="554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17" y="7228"/>
                </a:lnTo>
                <a:lnTo>
                  <a:pt x="1217" y="20629"/>
                </a:lnTo>
                <a:cubicBezTo>
                  <a:pt x="1217" y="21165"/>
                  <a:pt x="1364" y="21600"/>
                  <a:pt x="1544" y="21600"/>
                </a:cubicBezTo>
                <a:lnTo>
                  <a:pt x="21273" y="21600"/>
                </a:lnTo>
                <a:cubicBezTo>
                  <a:pt x="21454" y="21600"/>
                  <a:pt x="21600" y="21165"/>
                  <a:pt x="21600" y="20629"/>
                </a:cubicBezTo>
                <a:lnTo>
                  <a:pt x="21600" y="4350"/>
                </a:lnTo>
                <a:cubicBezTo>
                  <a:pt x="21600" y="3814"/>
                  <a:pt x="21454" y="3378"/>
                  <a:pt x="21273" y="3378"/>
                </a:cubicBezTo>
                <a:lnTo>
                  <a:pt x="2610" y="3378"/>
                </a:lnTo>
                <a:lnTo>
                  <a:pt x="0" y="0"/>
                </a:lnTo>
                <a:close/>
              </a:path>
            </a:pathLst>
          </a:cu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algn="r"/>
            <a:r>
              <a:rPr lang="ja-JP" altLang="en-US"/>
              <a:t>例如 在先前看到的数据上训练</a:t>
            </a:r>
            <a:r>
              <a:rPr lang="en-US" dirty="0"/>
              <a:t>MLP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923760" y="3614760"/>
              <a:ext cx="2729520" cy="1098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400" y="3605400"/>
                <a:ext cx="2748240" cy="128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n B - Latent Variable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方案</a:t>
            </a:r>
            <a:r>
              <a:rPr dirty="0"/>
              <a:t> B </a:t>
            </a:r>
            <a:r>
              <a:rPr lang="en-US" dirty="0"/>
              <a:t>– </a:t>
            </a:r>
            <a:r>
              <a:rPr lang="zh-CN" altLang="en-US" dirty="0"/>
              <a:t>隐马尔可夫模型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Equation"/>
              <p:cNvSpPr txBox="1"/>
              <p:nvPr/>
            </p:nvSpPr>
            <p:spPr>
              <a:xfrm>
                <a:off x="924999" y="884501"/>
                <a:ext cx="7616572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)⋅…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2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99" y="884501"/>
                <a:ext cx="7616572" cy="369332"/>
              </a:xfrm>
              <a:prstGeom prst="rect">
                <a:avLst/>
              </a:prstGeom>
              <a:blipFill>
                <a:blip r:embed="rId2"/>
                <a:stretch>
                  <a:fillRect l="-333" r="-666" b="-3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2" name="Group"/>
          <p:cNvGrpSpPr/>
          <p:nvPr/>
        </p:nvGrpSpPr>
        <p:grpSpPr>
          <a:xfrm>
            <a:off x="984250" y="1644371"/>
            <a:ext cx="7175500" cy="635001"/>
            <a:chOff x="0" y="221315"/>
            <a:chExt cx="7175500" cy="635000"/>
          </a:xfrm>
        </p:grpSpPr>
        <p:sp>
          <p:nvSpPr>
            <p:cNvPr id="421" name="Circle"/>
            <p:cNvSpPr/>
            <p:nvPr/>
          </p:nvSpPr>
          <p:spPr>
            <a:xfrm>
              <a:off x="0" y="221315"/>
              <a:ext cx="635000" cy="635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2" name="Circle"/>
            <p:cNvSpPr/>
            <p:nvPr/>
          </p:nvSpPr>
          <p:spPr>
            <a:xfrm>
              <a:off x="1308100" y="221315"/>
              <a:ext cx="635000" cy="635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3" name="Circle"/>
            <p:cNvSpPr/>
            <p:nvPr/>
          </p:nvSpPr>
          <p:spPr>
            <a:xfrm>
              <a:off x="2616200" y="221315"/>
              <a:ext cx="635000" cy="635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4" name="Circle"/>
            <p:cNvSpPr/>
            <p:nvPr/>
          </p:nvSpPr>
          <p:spPr>
            <a:xfrm>
              <a:off x="3924300" y="221315"/>
              <a:ext cx="635000" cy="635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5" name="Circle"/>
            <p:cNvSpPr/>
            <p:nvPr/>
          </p:nvSpPr>
          <p:spPr>
            <a:xfrm>
              <a:off x="5232400" y="221315"/>
              <a:ext cx="635000" cy="635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6" name="Circle"/>
            <p:cNvSpPr/>
            <p:nvPr/>
          </p:nvSpPr>
          <p:spPr>
            <a:xfrm>
              <a:off x="6540500" y="221315"/>
              <a:ext cx="635000" cy="635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cxnSp>
          <p:nvCxnSpPr>
            <p:cNvPr id="427" name="Connection Line"/>
            <p:cNvCxnSpPr>
              <a:stCxn id="421" idx="0"/>
              <a:endCxn id="422" idx="0"/>
            </p:cNvCxnSpPr>
            <p:nvPr/>
          </p:nvCxnSpPr>
          <p:spPr>
            <a:xfrm>
              <a:off x="317500" y="538815"/>
              <a:ext cx="13081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28" name="Connection Line"/>
            <p:cNvCxnSpPr>
              <a:stCxn id="421" idx="0"/>
              <a:endCxn id="423" idx="0"/>
            </p:cNvCxnSpPr>
            <p:nvPr/>
          </p:nvCxnSpPr>
          <p:spPr>
            <a:xfrm>
              <a:off x="317500" y="538815"/>
              <a:ext cx="26162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29" name="Connection Line"/>
            <p:cNvCxnSpPr>
              <a:stCxn id="421" idx="0"/>
              <a:endCxn id="424" idx="0"/>
            </p:cNvCxnSpPr>
            <p:nvPr/>
          </p:nvCxnSpPr>
          <p:spPr>
            <a:xfrm>
              <a:off x="317500" y="538815"/>
              <a:ext cx="39243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30" name="Connection Line"/>
            <p:cNvCxnSpPr>
              <a:stCxn id="421" idx="0"/>
              <a:endCxn id="425" idx="0"/>
            </p:cNvCxnSpPr>
            <p:nvPr/>
          </p:nvCxnSpPr>
          <p:spPr>
            <a:xfrm>
              <a:off x="317500" y="538815"/>
              <a:ext cx="52324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31" name="Connection Line"/>
            <p:cNvCxnSpPr>
              <a:stCxn id="421" idx="0"/>
              <a:endCxn id="426" idx="0"/>
            </p:cNvCxnSpPr>
            <p:nvPr/>
          </p:nvCxnSpPr>
          <p:spPr>
            <a:xfrm>
              <a:off x="317500" y="538815"/>
              <a:ext cx="65405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32" name="Connection Line"/>
            <p:cNvCxnSpPr>
              <a:stCxn id="422" idx="0"/>
              <a:endCxn id="423" idx="0"/>
            </p:cNvCxnSpPr>
            <p:nvPr/>
          </p:nvCxnSpPr>
          <p:spPr>
            <a:xfrm>
              <a:off x="1625600" y="538815"/>
              <a:ext cx="13081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33" name="Connection Line"/>
            <p:cNvCxnSpPr>
              <a:stCxn id="422" idx="0"/>
              <a:endCxn id="424" idx="0"/>
            </p:cNvCxnSpPr>
            <p:nvPr/>
          </p:nvCxnSpPr>
          <p:spPr>
            <a:xfrm>
              <a:off x="1625600" y="538815"/>
              <a:ext cx="26162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34" name="Connection Line"/>
            <p:cNvCxnSpPr>
              <a:stCxn id="422" idx="0"/>
              <a:endCxn id="425" idx="0"/>
            </p:cNvCxnSpPr>
            <p:nvPr/>
          </p:nvCxnSpPr>
          <p:spPr>
            <a:xfrm>
              <a:off x="1625600" y="538815"/>
              <a:ext cx="39243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35" name="Connection Line"/>
            <p:cNvCxnSpPr>
              <a:stCxn id="422" idx="0"/>
              <a:endCxn id="426" idx="0"/>
            </p:cNvCxnSpPr>
            <p:nvPr/>
          </p:nvCxnSpPr>
          <p:spPr>
            <a:xfrm>
              <a:off x="1625600" y="538815"/>
              <a:ext cx="52324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36" name="Connection Line"/>
            <p:cNvCxnSpPr>
              <a:stCxn id="423" idx="0"/>
              <a:endCxn id="424" idx="0"/>
            </p:cNvCxnSpPr>
            <p:nvPr/>
          </p:nvCxnSpPr>
          <p:spPr>
            <a:xfrm>
              <a:off x="2933700" y="538815"/>
              <a:ext cx="13081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37" name="Connection Line"/>
            <p:cNvCxnSpPr>
              <a:stCxn id="423" idx="0"/>
              <a:endCxn id="425" idx="0"/>
            </p:cNvCxnSpPr>
            <p:nvPr/>
          </p:nvCxnSpPr>
          <p:spPr>
            <a:xfrm>
              <a:off x="2933700" y="538815"/>
              <a:ext cx="26162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38" name="Connection Line"/>
            <p:cNvCxnSpPr>
              <a:stCxn id="423" idx="0"/>
              <a:endCxn id="426" idx="0"/>
            </p:cNvCxnSpPr>
            <p:nvPr/>
          </p:nvCxnSpPr>
          <p:spPr>
            <a:xfrm>
              <a:off x="2933700" y="538815"/>
              <a:ext cx="39243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39" name="Connection Line"/>
            <p:cNvCxnSpPr>
              <a:stCxn id="424" idx="0"/>
              <a:endCxn id="425" idx="0"/>
            </p:cNvCxnSpPr>
            <p:nvPr/>
          </p:nvCxnSpPr>
          <p:spPr>
            <a:xfrm>
              <a:off x="4241800" y="538815"/>
              <a:ext cx="13081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40" name="Connection Line"/>
            <p:cNvCxnSpPr>
              <a:stCxn id="424" idx="0"/>
              <a:endCxn id="426" idx="0"/>
            </p:cNvCxnSpPr>
            <p:nvPr/>
          </p:nvCxnSpPr>
          <p:spPr>
            <a:xfrm>
              <a:off x="4241800" y="538815"/>
              <a:ext cx="26162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41" name="Connection Line"/>
            <p:cNvCxnSpPr>
              <a:stCxn id="425" idx="0"/>
              <a:endCxn id="426" idx="0"/>
            </p:cNvCxnSpPr>
            <p:nvPr/>
          </p:nvCxnSpPr>
          <p:spPr>
            <a:xfrm>
              <a:off x="5549900" y="538815"/>
              <a:ext cx="13081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443" name="x"/>
          <p:cNvSpPr/>
          <p:nvPr/>
        </p:nvSpPr>
        <p:spPr>
          <a:xfrm>
            <a:off x="984250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x</a:t>
            </a:r>
          </a:p>
        </p:txBody>
      </p:sp>
      <p:sp>
        <p:nvSpPr>
          <p:cNvPr id="444" name="Circle"/>
          <p:cNvSpPr/>
          <p:nvPr/>
        </p:nvSpPr>
        <p:spPr>
          <a:xfrm>
            <a:off x="2292350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5" name="Circle"/>
          <p:cNvSpPr/>
          <p:nvPr/>
        </p:nvSpPr>
        <p:spPr>
          <a:xfrm>
            <a:off x="3600450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Circle"/>
          <p:cNvSpPr/>
          <p:nvPr/>
        </p:nvSpPr>
        <p:spPr>
          <a:xfrm>
            <a:off x="4908550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Circle"/>
          <p:cNvSpPr/>
          <p:nvPr/>
        </p:nvSpPr>
        <p:spPr>
          <a:xfrm>
            <a:off x="6216650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8" name="Circle"/>
          <p:cNvSpPr/>
          <p:nvPr/>
        </p:nvSpPr>
        <p:spPr>
          <a:xfrm>
            <a:off x="7524750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9" name="h"/>
          <p:cNvSpPr/>
          <p:nvPr/>
        </p:nvSpPr>
        <p:spPr>
          <a:xfrm>
            <a:off x="984250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h</a:t>
            </a:r>
          </a:p>
        </p:txBody>
      </p:sp>
      <p:sp>
        <p:nvSpPr>
          <p:cNvPr id="450" name="Circle"/>
          <p:cNvSpPr/>
          <p:nvPr/>
        </p:nvSpPr>
        <p:spPr>
          <a:xfrm>
            <a:off x="2292350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1" name="Circle"/>
          <p:cNvSpPr/>
          <p:nvPr/>
        </p:nvSpPr>
        <p:spPr>
          <a:xfrm>
            <a:off x="3600450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2" name="Circle"/>
          <p:cNvSpPr/>
          <p:nvPr/>
        </p:nvSpPr>
        <p:spPr>
          <a:xfrm>
            <a:off x="4908550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3" name="Circle"/>
          <p:cNvSpPr/>
          <p:nvPr/>
        </p:nvSpPr>
        <p:spPr>
          <a:xfrm>
            <a:off x="6216650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4" name="Circle"/>
          <p:cNvSpPr/>
          <p:nvPr/>
        </p:nvSpPr>
        <p:spPr>
          <a:xfrm>
            <a:off x="7524750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5" name="Line"/>
          <p:cNvSpPr/>
          <p:nvPr/>
        </p:nvSpPr>
        <p:spPr>
          <a:xfrm flipV="1">
            <a:off x="1301750" y="3591426"/>
            <a:ext cx="0" cy="423892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56" name="Line"/>
          <p:cNvSpPr/>
          <p:nvPr/>
        </p:nvSpPr>
        <p:spPr>
          <a:xfrm>
            <a:off x="1619494" y="4336771"/>
            <a:ext cx="63500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57" name="Line"/>
          <p:cNvSpPr/>
          <p:nvPr/>
        </p:nvSpPr>
        <p:spPr>
          <a:xfrm>
            <a:off x="1638300" y="3269971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58" name="Line"/>
          <p:cNvSpPr/>
          <p:nvPr/>
        </p:nvSpPr>
        <p:spPr>
          <a:xfrm flipV="1">
            <a:off x="1527754" y="3398259"/>
            <a:ext cx="881283" cy="7867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59" name="Line"/>
          <p:cNvSpPr/>
          <p:nvPr/>
        </p:nvSpPr>
        <p:spPr>
          <a:xfrm flipV="1">
            <a:off x="2626583" y="3591426"/>
            <a:ext cx="1" cy="423892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0" name="Line"/>
          <p:cNvSpPr/>
          <p:nvPr/>
        </p:nvSpPr>
        <p:spPr>
          <a:xfrm>
            <a:off x="2944327" y="4336771"/>
            <a:ext cx="63500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1" name="Line"/>
          <p:cNvSpPr/>
          <p:nvPr/>
        </p:nvSpPr>
        <p:spPr>
          <a:xfrm>
            <a:off x="2946400" y="3269971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2" name="Line"/>
          <p:cNvSpPr/>
          <p:nvPr/>
        </p:nvSpPr>
        <p:spPr>
          <a:xfrm flipV="1">
            <a:off x="2852587" y="3398565"/>
            <a:ext cx="881284" cy="7867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3" name="Line"/>
          <p:cNvSpPr/>
          <p:nvPr/>
        </p:nvSpPr>
        <p:spPr>
          <a:xfrm flipV="1">
            <a:off x="3917950" y="3591426"/>
            <a:ext cx="0" cy="423892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4" name="Line"/>
          <p:cNvSpPr/>
          <p:nvPr/>
        </p:nvSpPr>
        <p:spPr>
          <a:xfrm>
            <a:off x="4269161" y="4336771"/>
            <a:ext cx="63500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5" name="Line"/>
          <p:cNvSpPr/>
          <p:nvPr/>
        </p:nvSpPr>
        <p:spPr>
          <a:xfrm>
            <a:off x="4254500" y="3269971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6" name="Line"/>
          <p:cNvSpPr/>
          <p:nvPr/>
        </p:nvSpPr>
        <p:spPr>
          <a:xfrm flipV="1">
            <a:off x="4177421" y="3398412"/>
            <a:ext cx="881283" cy="7867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7" name="Line"/>
          <p:cNvSpPr/>
          <p:nvPr/>
        </p:nvSpPr>
        <p:spPr>
          <a:xfrm flipV="1">
            <a:off x="5226050" y="3593391"/>
            <a:ext cx="0" cy="423893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8" name="Line"/>
          <p:cNvSpPr/>
          <p:nvPr/>
        </p:nvSpPr>
        <p:spPr>
          <a:xfrm>
            <a:off x="5593994" y="4336771"/>
            <a:ext cx="63500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9" name="Line"/>
          <p:cNvSpPr/>
          <p:nvPr/>
        </p:nvSpPr>
        <p:spPr>
          <a:xfrm>
            <a:off x="5562600" y="3269971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0" name="Line"/>
          <p:cNvSpPr/>
          <p:nvPr/>
        </p:nvSpPr>
        <p:spPr>
          <a:xfrm flipV="1">
            <a:off x="5502254" y="3398718"/>
            <a:ext cx="881284" cy="7867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1" name="Line"/>
          <p:cNvSpPr/>
          <p:nvPr/>
        </p:nvSpPr>
        <p:spPr>
          <a:xfrm flipV="1">
            <a:off x="6534150" y="3593238"/>
            <a:ext cx="0" cy="423892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2" name="Line"/>
          <p:cNvSpPr/>
          <p:nvPr/>
        </p:nvSpPr>
        <p:spPr>
          <a:xfrm>
            <a:off x="6912854" y="4336771"/>
            <a:ext cx="63500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3" name="Line"/>
          <p:cNvSpPr/>
          <p:nvPr/>
        </p:nvSpPr>
        <p:spPr>
          <a:xfrm>
            <a:off x="6870700" y="3269971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4" name="Line"/>
          <p:cNvSpPr/>
          <p:nvPr/>
        </p:nvSpPr>
        <p:spPr>
          <a:xfrm flipV="1">
            <a:off x="6821114" y="3398565"/>
            <a:ext cx="881284" cy="7867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5" name="Line"/>
          <p:cNvSpPr/>
          <p:nvPr/>
        </p:nvSpPr>
        <p:spPr>
          <a:xfrm flipV="1">
            <a:off x="7842250" y="3593544"/>
            <a:ext cx="1" cy="423893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6" name="Equation"/>
              <p:cNvSpPr txBox="1"/>
              <p:nvPr/>
            </p:nvSpPr>
            <p:spPr>
              <a:xfrm>
                <a:off x="924999" y="2503196"/>
                <a:ext cx="4393062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40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ar-AE"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ar-AE"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ar-AE"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ar-AE"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ar-AE"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sz="2400" b="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， </m:t>
                      </m:r>
                      <m:r>
                        <a:rPr lang="ar-AE" sz="240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r-AE"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ar-AE"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7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99" y="2503196"/>
                <a:ext cx="4393062" cy="369332"/>
              </a:xfrm>
              <a:prstGeom prst="rect">
                <a:avLst/>
              </a:prstGeom>
              <a:blipFill>
                <a:blip r:embed="rId3"/>
                <a:stretch>
                  <a:fillRect l="-865" t="-3333" r="-1441" b="-3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957240" y="2905200"/>
              <a:ext cx="4143600" cy="15433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7880" y="2895840"/>
                <a:ext cx="4162320" cy="1562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n B - Latent Variable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方案 </a:t>
            </a:r>
            <a:r>
              <a:rPr lang="en-US" altLang="zh-CN" dirty="0"/>
              <a:t>B –</a:t>
            </a:r>
            <a:r>
              <a:rPr lang="zh-CN" altLang="en-US" dirty="0"/>
              <a:t>隐马尔可夫模型 </a:t>
            </a:r>
            <a:endParaRPr dirty="0"/>
          </a:p>
        </p:txBody>
      </p:sp>
      <p:sp>
        <p:nvSpPr>
          <p:cNvPr id="479" name="Latent state summarizes all the relevant information about the past. So we ge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rPr lang="ja-JP" altLang="en-US"/>
              <a:t>隐含状态总结了有关过去的所有相关信息</a:t>
            </a:r>
            <a:r>
              <a:rPr lang="zh-CN" altLang="en-US" dirty="0"/>
              <a:t>：</a:t>
            </a:r>
            <a:endParaRPr dirty="0"/>
          </a:p>
        </p:txBody>
      </p:sp>
      <p:sp>
        <p:nvSpPr>
          <p:cNvPr id="480" name="x"/>
          <p:cNvSpPr/>
          <p:nvPr/>
        </p:nvSpPr>
        <p:spPr>
          <a:xfrm>
            <a:off x="616696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x</a:t>
            </a:r>
          </a:p>
        </p:txBody>
      </p:sp>
      <p:sp>
        <p:nvSpPr>
          <p:cNvPr id="481" name="Circle"/>
          <p:cNvSpPr/>
          <p:nvPr/>
        </p:nvSpPr>
        <p:spPr>
          <a:xfrm>
            <a:off x="1924796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2" name="Circle"/>
          <p:cNvSpPr/>
          <p:nvPr/>
        </p:nvSpPr>
        <p:spPr>
          <a:xfrm>
            <a:off x="3232896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3" name="Circle"/>
          <p:cNvSpPr/>
          <p:nvPr/>
        </p:nvSpPr>
        <p:spPr>
          <a:xfrm>
            <a:off x="4540996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4" name="Circle"/>
          <p:cNvSpPr/>
          <p:nvPr/>
        </p:nvSpPr>
        <p:spPr>
          <a:xfrm>
            <a:off x="5849096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5" name="Circle"/>
          <p:cNvSpPr/>
          <p:nvPr/>
        </p:nvSpPr>
        <p:spPr>
          <a:xfrm>
            <a:off x="7157196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6" name="h"/>
          <p:cNvSpPr/>
          <p:nvPr/>
        </p:nvSpPr>
        <p:spPr>
          <a:xfrm>
            <a:off x="616696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h</a:t>
            </a:r>
          </a:p>
        </p:txBody>
      </p:sp>
      <p:sp>
        <p:nvSpPr>
          <p:cNvPr id="487" name="Circle"/>
          <p:cNvSpPr/>
          <p:nvPr/>
        </p:nvSpPr>
        <p:spPr>
          <a:xfrm>
            <a:off x="1924796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8" name="Circle"/>
          <p:cNvSpPr/>
          <p:nvPr/>
        </p:nvSpPr>
        <p:spPr>
          <a:xfrm>
            <a:off x="3232896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9" name="Circle"/>
          <p:cNvSpPr/>
          <p:nvPr/>
        </p:nvSpPr>
        <p:spPr>
          <a:xfrm>
            <a:off x="4540996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0" name="Circle"/>
          <p:cNvSpPr/>
          <p:nvPr/>
        </p:nvSpPr>
        <p:spPr>
          <a:xfrm>
            <a:off x="5849096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1" name="Circle"/>
          <p:cNvSpPr/>
          <p:nvPr/>
        </p:nvSpPr>
        <p:spPr>
          <a:xfrm>
            <a:off x="7157196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2" name="Line"/>
          <p:cNvSpPr/>
          <p:nvPr/>
        </p:nvSpPr>
        <p:spPr>
          <a:xfrm flipV="1">
            <a:off x="934196" y="3591426"/>
            <a:ext cx="0" cy="423892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3" name="Line"/>
          <p:cNvSpPr/>
          <p:nvPr/>
        </p:nvSpPr>
        <p:spPr>
          <a:xfrm>
            <a:off x="1251940" y="4336771"/>
            <a:ext cx="63500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4" name="Line"/>
          <p:cNvSpPr/>
          <p:nvPr/>
        </p:nvSpPr>
        <p:spPr>
          <a:xfrm>
            <a:off x="1270746" y="3269971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5" name="Line"/>
          <p:cNvSpPr/>
          <p:nvPr/>
        </p:nvSpPr>
        <p:spPr>
          <a:xfrm flipV="1">
            <a:off x="1160200" y="3398259"/>
            <a:ext cx="881283" cy="7867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6" name="Line"/>
          <p:cNvSpPr/>
          <p:nvPr/>
        </p:nvSpPr>
        <p:spPr>
          <a:xfrm flipV="1">
            <a:off x="2259029" y="3591426"/>
            <a:ext cx="1" cy="423892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7" name="Line"/>
          <p:cNvSpPr/>
          <p:nvPr/>
        </p:nvSpPr>
        <p:spPr>
          <a:xfrm>
            <a:off x="2576773" y="4336771"/>
            <a:ext cx="63500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8" name="Line"/>
          <p:cNvSpPr/>
          <p:nvPr/>
        </p:nvSpPr>
        <p:spPr>
          <a:xfrm>
            <a:off x="2578846" y="3269971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9" name="Line"/>
          <p:cNvSpPr/>
          <p:nvPr/>
        </p:nvSpPr>
        <p:spPr>
          <a:xfrm flipV="1">
            <a:off x="2485033" y="3398565"/>
            <a:ext cx="881284" cy="7867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0" name="Line"/>
          <p:cNvSpPr/>
          <p:nvPr/>
        </p:nvSpPr>
        <p:spPr>
          <a:xfrm flipV="1">
            <a:off x="3550396" y="3591426"/>
            <a:ext cx="0" cy="423892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1" name="Line"/>
          <p:cNvSpPr/>
          <p:nvPr/>
        </p:nvSpPr>
        <p:spPr>
          <a:xfrm>
            <a:off x="3901607" y="4336771"/>
            <a:ext cx="63500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2" name="Line"/>
          <p:cNvSpPr/>
          <p:nvPr/>
        </p:nvSpPr>
        <p:spPr>
          <a:xfrm>
            <a:off x="3886946" y="3269971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3" name="Line"/>
          <p:cNvSpPr/>
          <p:nvPr/>
        </p:nvSpPr>
        <p:spPr>
          <a:xfrm flipV="1">
            <a:off x="3809867" y="3398412"/>
            <a:ext cx="881283" cy="7867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4" name="Line"/>
          <p:cNvSpPr/>
          <p:nvPr/>
        </p:nvSpPr>
        <p:spPr>
          <a:xfrm flipV="1">
            <a:off x="4858496" y="3593391"/>
            <a:ext cx="0" cy="423893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5" name="Line"/>
          <p:cNvSpPr/>
          <p:nvPr/>
        </p:nvSpPr>
        <p:spPr>
          <a:xfrm>
            <a:off x="5226440" y="4336771"/>
            <a:ext cx="63500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6" name="Line"/>
          <p:cNvSpPr/>
          <p:nvPr/>
        </p:nvSpPr>
        <p:spPr>
          <a:xfrm>
            <a:off x="5195046" y="3269971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7" name="Line"/>
          <p:cNvSpPr/>
          <p:nvPr/>
        </p:nvSpPr>
        <p:spPr>
          <a:xfrm flipV="1">
            <a:off x="5134700" y="3398718"/>
            <a:ext cx="881284" cy="7867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8" name="Line"/>
          <p:cNvSpPr/>
          <p:nvPr/>
        </p:nvSpPr>
        <p:spPr>
          <a:xfrm flipV="1">
            <a:off x="6166596" y="3593238"/>
            <a:ext cx="0" cy="423892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9" name="Line"/>
          <p:cNvSpPr/>
          <p:nvPr/>
        </p:nvSpPr>
        <p:spPr>
          <a:xfrm>
            <a:off x="6545300" y="4336771"/>
            <a:ext cx="63500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0" name="Line"/>
          <p:cNvSpPr/>
          <p:nvPr/>
        </p:nvSpPr>
        <p:spPr>
          <a:xfrm>
            <a:off x="6503146" y="3269971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1" name="Line"/>
          <p:cNvSpPr/>
          <p:nvPr/>
        </p:nvSpPr>
        <p:spPr>
          <a:xfrm flipV="1">
            <a:off x="6453560" y="3398565"/>
            <a:ext cx="881284" cy="7867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2" name="Line"/>
          <p:cNvSpPr/>
          <p:nvPr/>
        </p:nvSpPr>
        <p:spPr>
          <a:xfrm flipV="1">
            <a:off x="7474696" y="3593544"/>
            <a:ext cx="1" cy="423893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3" name="Equation"/>
              <p:cNvSpPr txBox="1"/>
              <p:nvPr/>
            </p:nvSpPr>
            <p:spPr>
              <a:xfrm>
                <a:off x="652927" y="2351390"/>
                <a:ext cx="4762586" cy="4001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60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ar-AE" sz="2600" b="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600" b="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r-AE" sz="260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r-AE"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ar-AE"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6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51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27" y="2351390"/>
                <a:ext cx="4762586" cy="400110"/>
              </a:xfrm>
              <a:prstGeom prst="rect">
                <a:avLst/>
              </a:prstGeom>
              <a:blipFill>
                <a:blip r:embed="rId2"/>
                <a:stretch>
                  <a:fillRect l="-532" t="-3030" r="-1862" b="-3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4" name="Equation"/>
              <p:cNvSpPr txBox="1"/>
              <p:nvPr/>
            </p:nvSpPr>
            <p:spPr>
              <a:xfrm>
                <a:off x="709125" y="1561521"/>
                <a:ext cx="4006227" cy="3108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6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51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25" y="1561521"/>
                <a:ext cx="4006227" cy="310891"/>
              </a:xfrm>
              <a:prstGeom prst="rect">
                <a:avLst/>
              </a:prstGeom>
              <a:blipFill>
                <a:blip r:embed="rId3"/>
                <a:stretch>
                  <a:fillRect l="-2848" r="-24051" b="-76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Latent Variable Models (classical treatment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隐变量模型（经典）</a:t>
            </a:r>
            <a:endParaRPr dirty="0"/>
          </a:p>
        </p:txBody>
      </p:sp>
      <p:sp>
        <p:nvSpPr>
          <p:cNvPr id="517" name="Temporal sequence of observations Purchases, likes, app use, e-mails, ad clicks, queries, ratings…"/>
          <p:cNvSpPr txBox="1">
            <a:spLocks noGrp="1"/>
          </p:cNvSpPr>
          <p:nvPr>
            <p:ph type="body" idx="1"/>
          </p:nvPr>
        </p:nvSpPr>
        <p:spPr>
          <a:xfrm>
            <a:off x="340592" y="803143"/>
            <a:ext cx="7413879" cy="25244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28600" indent="-228600" defTabSz="434340">
              <a:buSzPct val="100000"/>
              <a:buChar char="•"/>
              <a:defRPr sz="2280">
                <a:solidFill>
                  <a:srgbClr val="4D4D4C"/>
                </a:solidFill>
              </a:defRPr>
            </a:pPr>
            <a:r>
              <a:rPr lang="ja-JP" altLang="en-US"/>
              <a:t>时间序列</a:t>
            </a:r>
            <a:r>
              <a:rPr lang="zh-CN" altLang="en-US" dirty="0"/>
              <a:t>：</a:t>
            </a:r>
            <a:endParaRPr lang="en-US" altLang="zh-CN" dirty="0"/>
          </a:p>
          <a:p>
            <a:pPr marL="1028700" lvl="1" indent="-228600" defTabSz="434340">
              <a:defRPr sz="2280">
                <a:solidFill>
                  <a:srgbClr val="4D4D4C"/>
                </a:solidFill>
              </a:defRPr>
            </a:pPr>
            <a:r>
              <a:rPr lang="ja-JP" altLang="en-US"/>
              <a:t>购买，喜欢，应用程序使用，电子邮件，广告点击，查询，评级</a:t>
            </a:r>
          </a:p>
          <a:p>
            <a:pPr marL="228600" indent="-228600" defTabSz="434340">
              <a:buSzPct val="100000"/>
              <a:buChar char="•"/>
              <a:defRPr sz="2280">
                <a:solidFill>
                  <a:srgbClr val="4D4D4C"/>
                </a:solidFill>
              </a:defRPr>
            </a:pPr>
            <a:r>
              <a:rPr lang="ja-JP" altLang="en-US"/>
              <a:t>隐含状态解释行为</a:t>
            </a:r>
            <a:r>
              <a:rPr lang="zh-CN" altLang="en-US" dirty="0"/>
              <a:t>：</a:t>
            </a:r>
            <a:endParaRPr lang="ja-JP" altLang="en-US"/>
          </a:p>
          <a:p>
            <a:pPr marL="1028700" lvl="1" indent="-228600" defTabSz="434340">
              <a:defRPr sz="2280">
                <a:solidFill>
                  <a:srgbClr val="4D4D4C"/>
                </a:solidFill>
              </a:defRPr>
            </a:pPr>
            <a:r>
              <a:rPr lang="ja-JP" altLang="en-US"/>
              <a:t>集群（搜索中的导航，信息查询）</a:t>
            </a:r>
          </a:p>
          <a:p>
            <a:pPr marL="1028700" lvl="1" indent="-228600" defTabSz="434340">
              <a:defRPr sz="2280">
                <a:solidFill>
                  <a:srgbClr val="4D4D4C"/>
                </a:solidFill>
              </a:defRPr>
            </a:pPr>
            <a:r>
              <a:rPr lang="ja-JP" altLang="en-US"/>
              <a:t>主题（用户偏好不同）</a:t>
            </a:r>
            <a:endParaRPr lang="en-US" altLang="ja-JP" dirty="0"/>
          </a:p>
          <a:p>
            <a:pPr marL="1028700" lvl="1" indent="-228600" defTabSz="434340">
              <a:defRPr sz="2280">
                <a:solidFill>
                  <a:srgbClr val="4D4D4C"/>
                </a:solidFill>
              </a:defRPr>
            </a:pPr>
            <a:r>
              <a:rPr lang="ja-JP" altLang="en-US"/>
              <a:t>卡尔曼滤波器</a:t>
            </a:r>
            <a:r>
              <a:rPr lang="zh-CN" altLang="en-US" dirty="0"/>
              <a:t>（</a:t>
            </a:r>
            <a:r>
              <a:rPr lang="en-US" dirty="0"/>
              <a:t>Kalman Filter</a:t>
            </a:r>
            <a:r>
              <a:rPr lang="zh-CN" altLang="en-US" dirty="0"/>
              <a:t>）</a:t>
            </a:r>
            <a:r>
              <a:rPr lang="ja-JP" altLang="en-US"/>
              <a:t>（轨迹和位置建模）</a:t>
            </a:r>
            <a:endParaRPr dirty="0"/>
          </a:p>
        </p:txBody>
      </p:sp>
      <p:grpSp>
        <p:nvGrpSpPr>
          <p:cNvPr id="562" name="Group"/>
          <p:cNvGrpSpPr/>
          <p:nvPr/>
        </p:nvGrpSpPr>
        <p:grpSpPr>
          <a:xfrm>
            <a:off x="676885" y="3543933"/>
            <a:ext cx="6811713" cy="1111957"/>
            <a:chOff x="0" y="0"/>
            <a:chExt cx="6811712" cy="1111956"/>
          </a:xfrm>
        </p:grpSpPr>
        <p:sp>
          <p:nvSpPr>
            <p:cNvPr id="518" name="Circle"/>
            <p:cNvSpPr/>
            <p:nvPr/>
          </p:nvSpPr>
          <p:spPr>
            <a:xfrm>
              <a:off x="1433298" y="723900"/>
              <a:ext cx="381001" cy="381000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9" name="Circle"/>
            <p:cNvSpPr/>
            <p:nvPr/>
          </p:nvSpPr>
          <p:spPr>
            <a:xfrm>
              <a:off x="2195298" y="723900"/>
              <a:ext cx="381001" cy="381000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0" name="Circle"/>
            <p:cNvSpPr/>
            <p:nvPr/>
          </p:nvSpPr>
          <p:spPr>
            <a:xfrm>
              <a:off x="2963648" y="723900"/>
              <a:ext cx="381001" cy="381000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1" name="Circle"/>
            <p:cNvSpPr/>
            <p:nvPr/>
          </p:nvSpPr>
          <p:spPr>
            <a:xfrm>
              <a:off x="3725648" y="723900"/>
              <a:ext cx="381001" cy="381000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2" name="Line"/>
            <p:cNvSpPr/>
            <p:nvPr/>
          </p:nvSpPr>
          <p:spPr>
            <a:xfrm>
              <a:off x="1841558" y="917957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3" name="Line"/>
            <p:cNvSpPr/>
            <p:nvPr/>
          </p:nvSpPr>
          <p:spPr>
            <a:xfrm>
              <a:off x="2603558" y="910842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4" name="Line"/>
            <p:cNvSpPr/>
            <p:nvPr/>
          </p:nvSpPr>
          <p:spPr>
            <a:xfrm>
              <a:off x="3365558" y="917957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5" name="Line"/>
            <p:cNvSpPr/>
            <p:nvPr/>
          </p:nvSpPr>
          <p:spPr>
            <a:xfrm>
              <a:off x="4127558" y="917957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6" name="Circle"/>
            <p:cNvSpPr/>
            <p:nvPr/>
          </p:nvSpPr>
          <p:spPr>
            <a:xfrm>
              <a:off x="1433298" y="0"/>
              <a:ext cx="381001" cy="381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7" name="Circle"/>
            <p:cNvSpPr/>
            <p:nvPr/>
          </p:nvSpPr>
          <p:spPr>
            <a:xfrm>
              <a:off x="2195298" y="0"/>
              <a:ext cx="381001" cy="381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8" name="Circle"/>
            <p:cNvSpPr/>
            <p:nvPr/>
          </p:nvSpPr>
          <p:spPr>
            <a:xfrm>
              <a:off x="2957298" y="0"/>
              <a:ext cx="381001" cy="381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9" name="Circle"/>
            <p:cNvSpPr/>
            <p:nvPr/>
          </p:nvSpPr>
          <p:spPr>
            <a:xfrm>
              <a:off x="3719298" y="0"/>
              <a:ext cx="381001" cy="381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0" name="Line"/>
            <p:cNvSpPr/>
            <p:nvPr/>
          </p:nvSpPr>
          <p:spPr>
            <a:xfrm>
              <a:off x="1835208" y="193228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1" name="Line"/>
            <p:cNvSpPr/>
            <p:nvPr/>
          </p:nvSpPr>
          <p:spPr>
            <a:xfrm>
              <a:off x="2597208" y="186114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2" name="Line"/>
            <p:cNvSpPr/>
            <p:nvPr/>
          </p:nvSpPr>
          <p:spPr>
            <a:xfrm>
              <a:off x="3359208" y="193228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3" name="Line"/>
            <p:cNvSpPr/>
            <p:nvPr/>
          </p:nvSpPr>
          <p:spPr>
            <a:xfrm>
              <a:off x="4121208" y="193228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4" name="Line"/>
            <p:cNvSpPr/>
            <p:nvPr/>
          </p:nvSpPr>
          <p:spPr>
            <a:xfrm>
              <a:off x="1623798" y="389592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5" name="Line"/>
            <p:cNvSpPr/>
            <p:nvPr/>
          </p:nvSpPr>
          <p:spPr>
            <a:xfrm>
              <a:off x="2385798" y="382477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6" name="Line"/>
            <p:cNvSpPr/>
            <p:nvPr/>
          </p:nvSpPr>
          <p:spPr>
            <a:xfrm>
              <a:off x="3147798" y="389592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7" name="Line"/>
            <p:cNvSpPr/>
            <p:nvPr/>
          </p:nvSpPr>
          <p:spPr>
            <a:xfrm>
              <a:off x="3909799" y="389592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8" name="Line"/>
            <p:cNvSpPr/>
            <p:nvPr/>
          </p:nvSpPr>
          <p:spPr>
            <a:xfrm flipV="1">
              <a:off x="1797916" y="343319"/>
              <a:ext cx="422746" cy="422746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9" name="Line"/>
            <p:cNvSpPr/>
            <p:nvPr/>
          </p:nvSpPr>
          <p:spPr>
            <a:xfrm flipV="1">
              <a:off x="2608433" y="343319"/>
              <a:ext cx="422747" cy="422746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0" name="Line"/>
            <p:cNvSpPr/>
            <p:nvPr/>
          </p:nvSpPr>
          <p:spPr>
            <a:xfrm flipV="1">
              <a:off x="3328266" y="343319"/>
              <a:ext cx="422746" cy="422746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1" name="Line"/>
            <p:cNvSpPr/>
            <p:nvPr/>
          </p:nvSpPr>
          <p:spPr>
            <a:xfrm flipV="1">
              <a:off x="4136538" y="343319"/>
              <a:ext cx="422747" cy="422746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2" name="Circle"/>
            <p:cNvSpPr/>
            <p:nvPr/>
          </p:nvSpPr>
          <p:spPr>
            <a:xfrm>
              <a:off x="4493998" y="727457"/>
              <a:ext cx="381001" cy="381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3" name="Circle"/>
            <p:cNvSpPr/>
            <p:nvPr/>
          </p:nvSpPr>
          <p:spPr>
            <a:xfrm>
              <a:off x="5255998" y="727457"/>
              <a:ext cx="381001" cy="381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4" name="Circle"/>
            <p:cNvSpPr/>
            <p:nvPr/>
          </p:nvSpPr>
          <p:spPr>
            <a:xfrm>
              <a:off x="6024348" y="727457"/>
              <a:ext cx="381001" cy="381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5" name="Line"/>
            <p:cNvSpPr/>
            <p:nvPr/>
          </p:nvSpPr>
          <p:spPr>
            <a:xfrm>
              <a:off x="4902258" y="921514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6" name="Line"/>
            <p:cNvSpPr/>
            <p:nvPr/>
          </p:nvSpPr>
          <p:spPr>
            <a:xfrm>
              <a:off x="5664258" y="914400"/>
              <a:ext cx="339182" cy="0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7" name="Line"/>
            <p:cNvSpPr/>
            <p:nvPr/>
          </p:nvSpPr>
          <p:spPr>
            <a:xfrm>
              <a:off x="6426258" y="921514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8" name="Circle"/>
            <p:cNvSpPr/>
            <p:nvPr/>
          </p:nvSpPr>
          <p:spPr>
            <a:xfrm>
              <a:off x="4493998" y="3557"/>
              <a:ext cx="381001" cy="3810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9" name="Circle"/>
            <p:cNvSpPr/>
            <p:nvPr/>
          </p:nvSpPr>
          <p:spPr>
            <a:xfrm>
              <a:off x="5255998" y="3557"/>
              <a:ext cx="381001" cy="3810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0" name="Circle"/>
            <p:cNvSpPr/>
            <p:nvPr/>
          </p:nvSpPr>
          <p:spPr>
            <a:xfrm>
              <a:off x="6017998" y="3557"/>
              <a:ext cx="381001" cy="3810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1" name="Line"/>
            <p:cNvSpPr/>
            <p:nvPr/>
          </p:nvSpPr>
          <p:spPr>
            <a:xfrm>
              <a:off x="4895908" y="196785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2" name="Line"/>
            <p:cNvSpPr/>
            <p:nvPr/>
          </p:nvSpPr>
          <p:spPr>
            <a:xfrm>
              <a:off x="5657908" y="189671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3" name="Line"/>
            <p:cNvSpPr/>
            <p:nvPr/>
          </p:nvSpPr>
          <p:spPr>
            <a:xfrm>
              <a:off x="6419908" y="196785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4" name="Line"/>
            <p:cNvSpPr/>
            <p:nvPr/>
          </p:nvSpPr>
          <p:spPr>
            <a:xfrm>
              <a:off x="4684499" y="393149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5" name="Line"/>
            <p:cNvSpPr/>
            <p:nvPr/>
          </p:nvSpPr>
          <p:spPr>
            <a:xfrm>
              <a:off x="5446499" y="386034"/>
              <a:ext cx="1" cy="339182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6" name="Line"/>
            <p:cNvSpPr/>
            <p:nvPr/>
          </p:nvSpPr>
          <p:spPr>
            <a:xfrm>
              <a:off x="6208498" y="393149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7" name="Line"/>
            <p:cNvSpPr/>
            <p:nvPr/>
          </p:nvSpPr>
          <p:spPr>
            <a:xfrm flipV="1">
              <a:off x="4858615" y="346876"/>
              <a:ext cx="422747" cy="422747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8" name="Line"/>
            <p:cNvSpPr/>
            <p:nvPr/>
          </p:nvSpPr>
          <p:spPr>
            <a:xfrm flipV="1">
              <a:off x="5669133" y="346876"/>
              <a:ext cx="422747" cy="422747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9" name="Line"/>
            <p:cNvSpPr/>
            <p:nvPr/>
          </p:nvSpPr>
          <p:spPr>
            <a:xfrm flipV="1">
              <a:off x="6388965" y="346876"/>
              <a:ext cx="422747" cy="422747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0" name="Action"/>
            <p:cNvSpPr txBox="1"/>
            <p:nvPr/>
          </p:nvSpPr>
          <p:spPr>
            <a:xfrm>
              <a:off x="0" y="742626"/>
              <a:ext cx="55399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rPr lang="ja-JP" altLang="en-US"/>
                <a:t>行动</a:t>
              </a:r>
              <a:endParaRPr dirty="0"/>
            </a:p>
          </p:txBody>
        </p:sp>
        <p:sp>
          <p:nvSpPr>
            <p:cNvPr id="561" name="Explanation"/>
            <p:cNvSpPr txBox="1"/>
            <p:nvPr/>
          </p:nvSpPr>
          <p:spPr>
            <a:xfrm>
              <a:off x="0" y="17897"/>
              <a:ext cx="55399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rPr lang="ja-JP" altLang="en-US"/>
                <a:t>解释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n A - Markov Assumption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8283150" cy="93010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方案</a:t>
            </a:r>
            <a:r>
              <a:rPr lang="ja-JP" altLang="en-US" dirty="0"/>
              <a:t> </a:t>
            </a:r>
            <a:r>
              <a:rPr lang="en-US" dirty="0"/>
              <a:t>A </a:t>
            </a:r>
            <a:r>
              <a:rPr lang="zh-CN" altLang="en-US" dirty="0"/>
              <a:t>实现</a:t>
            </a:r>
            <a:r>
              <a:rPr lang="en-US" dirty="0"/>
              <a:t>- </a:t>
            </a:r>
            <a:r>
              <a:rPr lang="ja-JP" altLang="en-US" dirty="0"/>
              <a:t>马尔可夫（</a:t>
            </a:r>
            <a:r>
              <a:rPr lang="en-US" altLang="zh-CN" dirty="0"/>
              <a:t>Markov</a:t>
            </a:r>
            <a:r>
              <a:rPr lang="zh-CN" altLang="en-US" dirty="0"/>
              <a:t>）</a:t>
            </a:r>
            <a:r>
              <a:rPr lang="ja-JP" altLang="en-US" dirty="0"/>
              <a:t>假设</a:t>
            </a:r>
            <a:endParaRPr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Markov Assump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方案</a:t>
            </a:r>
            <a:r>
              <a:rPr lang="ja-JP" altLang="en-US" dirty="0"/>
              <a:t> </a:t>
            </a:r>
            <a:r>
              <a:rPr lang="en-US" altLang="zh-CN" dirty="0"/>
              <a:t>A </a:t>
            </a:r>
            <a:r>
              <a:rPr lang="zh-CN" altLang="en-US" dirty="0"/>
              <a:t>实现</a:t>
            </a:r>
            <a:r>
              <a:rPr lang="en-US" altLang="zh-CN" dirty="0"/>
              <a:t>: </a:t>
            </a:r>
            <a:r>
              <a:rPr lang="ja-JP" altLang="en-US" dirty="0"/>
              <a:t>马尔可夫（</a:t>
            </a:r>
            <a:r>
              <a:rPr lang="en-US" altLang="zh-CN" dirty="0"/>
              <a:t>Markov</a:t>
            </a:r>
            <a:r>
              <a:rPr lang="zh-CN" altLang="en-US" dirty="0"/>
              <a:t>）</a:t>
            </a:r>
            <a:r>
              <a:rPr lang="ja-JP" altLang="en-US" dirty="0"/>
              <a:t>假设</a:t>
            </a:r>
            <a:endParaRPr dirty="0"/>
          </a:p>
        </p:txBody>
      </p:sp>
      <p:sp>
        <p:nvSpPr>
          <p:cNvPr id="674" name="Next observation only depends on the past few term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 dirty="0"/>
              <a:t>下一次观察仅取决于过去的几个</a:t>
            </a:r>
            <a:r>
              <a:rPr lang="zh-CN" altLang="en-US" dirty="0"/>
              <a:t>观察</a:t>
            </a:r>
            <a:endParaRPr lang="ja-JP" altLang="en-US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ja-JP" altLang="en-US" dirty="0"/>
          </a:p>
          <a:p>
            <a:pPr marL="240631" indent="-240631">
              <a:buSzPct val="100000"/>
              <a:buChar char="•"/>
            </a:pPr>
            <a:r>
              <a:rPr lang="ja-JP" altLang="en-US" dirty="0"/>
              <a:t>训练回归模型</a:t>
            </a:r>
          </a:p>
          <a:p>
            <a:pPr marL="240631" indent="-240631">
              <a:buSzPct val="100000"/>
              <a:buChar char="•"/>
            </a:pPr>
            <a:r>
              <a:rPr lang="ja-JP" altLang="en-US" dirty="0"/>
              <a:t>用它来预测下一步并进行迭代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5" name="Equation"/>
              <p:cNvSpPr txBox="1"/>
              <p:nvPr/>
            </p:nvSpPr>
            <p:spPr>
              <a:xfrm>
                <a:off x="3246205" y="1573966"/>
                <a:ext cx="2356417" cy="31312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lim>
                              <m:r>
                                <a:rPr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̂</m:t>
                              </m:r>
                            </m:lim>
                          </m:limUpp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6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67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205" y="1573966"/>
                <a:ext cx="2356417" cy="313123"/>
              </a:xfrm>
              <a:prstGeom prst="rect">
                <a:avLst/>
              </a:prstGeom>
              <a:blipFill>
                <a:blip r:embed="rId2"/>
                <a:stretch>
                  <a:fillRect l="-3226" r="-26882" b="-11153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Language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语言模型</a:t>
            </a: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Modeling Language 1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语言模型</a:t>
            </a:r>
            <a:r>
              <a:rPr lang="zh-CN" altLang="en-US" dirty="0"/>
              <a:t> </a:t>
            </a:r>
            <a:r>
              <a:rPr dirty="0"/>
              <a:t>101</a:t>
            </a:r>
          </a:p>
        </p:txBody>
      </p:sp>
      <p:sp>
        <p:nvSpPr>
          <p:cNvPr id="681" name="Tokens not real values (domain is countably finite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40631" indent="-240631">
              <a:buSzPct val="100000"/>
              <a:buChar char="•"/>
            </a:pPr>
            <a:r>
              <a:rPr lang="zh-CN" altLang="en-US" dirty="0"/>
              <a:t>语言模型（</a:t>
            </a:r>
            <a:r>
              <a:rPr lang="en-US" altLang="ja-JP" dirty="0"/>
              <a:t>language model</a:t>
            </a:r>
            <a:r>
              <a:rPr lang="ja-JP" altLang="en-US" dirty="0"/>
              <a:t>）</a:t>
            </a:r>
            <a:r>
              <a:rPr lang="zh-CN" altLang="en-US" dirty="0"/>
              <a:t>的目标是估计序列的联合概率</a:t>
            </a:r>
            <a:r>
              <a:rPr lang="en-US" altLang="zh-CN" dirty="0"/>
              <a:t>.</a:t>
            </a:r>
            <a:endParaRPr lang="en-US" altLang="ja-JP" dirty="0"/>
          </a:p>
          <a:p>
            <a:pPr marL="240631" indent="-240631">
              <a:buSzPct val="100000"/>
              <a:buChar char="•"/>
            </a:pPr>
            <a:r>
              <a:rPr lang="ja-JP" altLang="en-US" dirty="0"/>
              <a:t>标记不一定是真正的值（域是有限的）</a:t>
            </a:r>
          </a:p>
          <a:p>
            <a:pPr marL="240631" indent="-240631">
              <a:buSzPct val="100000"/>
              <a:buChar char="•"/>
            </a:pPr>
            <a:endParaRPr lang="ja-JP" altLang="en-US" dirty="0"/>
          </a:p>
          <a:p>
            <a:pPr marL="240631" indent="-240631">
              <a:buSzPct val="100000"/>
              <a:buChar char="•"/>
            </a:pPr>
            <a:endParaRPr lang="ja-JP" altLang="en-US" dirty="0"/>
          </a:p>
          <a:p>
            <a:pPr marL="240631" indent="-240631">
              <a:buSzPct val="100000"/>
              <a:buChar char="•"/>
            </a:pPr>
            <a:endParaRPr lang="ja-JP" altLang="en-US" dirty="0"/>
          </a:p>
          <a:p>
            <a:pPr marL="240631" indent="-240631">
              <a:buSzPct val="100000"/>
              <a:buChar char="•"/>
            </a:pPr>
            <a:endParaRPr lang="ja-JP" altLang="en-US" dirty="0"/>
          </a:p>
          <a:p>
            <a:pPr marL="240631" indent="-240631">
              <a:buSzPct val="100000"/>
              <a:buChar char="•"/>
            </a:pPr>
            <a:endParaRPr lang="ja-JP" altLang="en-US" dirty="0"/>
          </a:p>
          <a:p>
            <a:pPr marL="240631" indent="-240631">
              <a:buSzPct val="100000"/>
              <a:buChar char="•"/>
            </a:pPr>
            <a:r>
              <a:rPr lang="ja-JP" altLang="en-US" dirty="0"/>
              <a:t>估计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2" name="Equation"/>
              <p:cNvSpPr txBox="1"/>
              <p:nvPr/>
            </p:nvSpPr>
            <p:spPr>
              <a:xfrm>
                <a:off x="1947101" y="2274699"/>
                <a:ext cx="4494243" cy="60888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Upp>
                        <m:limUpp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0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0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∏</m:t>
                              </m:r>
                            </m:e>
                            <m:lim>
                              <m:r>
                                <a:rPr sz="20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0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0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lim>
                      </m:limUpp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0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68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101" y="2274699"/>
                <a:ext cx="4494243" cy="6088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3" name="Equation"/>
              <p:cNvSpPr txBox="1"/>
              <p:nvPr/>
            </p:nvSpPr>
            <p:spPr>
              <a:xfrm>
                <a:off x="598104" y="3057911"/>
                <a:ext cx="7791492" cy="5944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Statistics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is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fun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,.)</m:t>
                            </m:r>
                          </m:e>
                        </m:mr>
                        <m:mr>
                          <m:e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Statistics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is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Statistics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fun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Statistics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is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(.|</m:t>
                            </m:r>
                            <m:r>
                              <m:rPr>
                                <m:sty m:val="p"/>
                              </m:rP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Statistics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is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fun</m:t>
                            </m:r>
                            <m:r>
                              <a:rPr sz="2000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sz="20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68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04" y="3057911"/>
                <a:ext cx="7791492" cy="594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4" name="Equation"/>
              <p:cNvSpPr txBox="1"/>
              <p:nvPr/>
            </p:nvSpPr>
            <p:spPr>
              <a:xfrm>
                <a:off x="2254119" y="4158545"/>
                <a:ext cx="4445576" cy="76899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ar-AE" sz="2400" i="1" smtClean="0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lim>
                          <m: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lang="ar-AE"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Statistics</m:t>
                      </m:r>
                      <m:r>
                        <a:rPr lang="en-US"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Statistics</m:t>
                          </m:r>
                          <m:r>
                            <a:rPr lang="en-US" sz="2400" b="0" i="1" smtClean="0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a:rPr lang="en-US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Statistics</m:t>
                          </m:r>
                          <m:r>
                            <a:rPr lang="en-US"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>
          <p:sp>
            <p:nvSpPr>
              <p:cNvPr id="68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19" y="4158545"/>
                <a:ext cx="4445576" cy="768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76EFB-DC1D-1940-8B95-16F1E142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概要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899B0-5952-B84D-B52D-9363977CD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>
                    <a:lumMod val="50000"/>
                  </a:schemeClr>
                </a:solidFill>
              </a:rPr>
              <a:t>序列模型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>
                    <a:lumMod val="50000"/>
                  </a:schemeClr>
                </a:solidFill>
              </a:rPr>
              <a:t>马尔可夫（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Markov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）</a:t>
            </a:r>
            <a:endParaRPr lang="en-US" altLang="ja-JP" dirty="0">
              <a:solidFill>
                <a:schemeClr val="tx1">
                  <a:lumMod val="50000"/>
                </a:schemeClr>
              </a:solidFill>
            </a:endParaRP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隐马尔可夫模型（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HMM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）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语言模型</a:t>
            </a:r>
            <a:endParaRPr lang="en-US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/>
              <a:t>文本预处理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循环神经网络</a:t>
            </a:r>
            <a:endParaRPr lang="en-US" altLang="ja-JP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/>
              <a:t>实现</a:t>
            </a:r>
            <a:r>
              <a:rPr lang="zh-CN" altLang="en-US" dirty="0"/>
              <a:t> </a:t>
            </a:r>
            <a:r>
              <a:rPr lang="en-US" altLang="zh-CN" dirty="0"/>
              <a:t>RNN</a:t>
            </a:r>
            <a:r>
              <a:rPr lang="zh-CN" altLang="en-US" dirty="0"/>
              <a:t> </a:t>
            </a:r>
            <a:r>
              <a:rPr lang="ja-JP" altLang="en-US" dirty="0"/>
              <a:t>语言模型</a:t>
            </a:r>
            <a:endParaRPr lang="en-US" altLang="ja-JP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截断通过时间反向传播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门控循环单元（</a:t>
            </a:r>
            <a:r>
              <a:rPr lang="en-US" altLang="zh-CN" dirty="0"/>
              <a:t>GRU）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长短期记忆</a:t>
            </a:r>
            <a:r>
              <a:rPr lang="zh-CN" altLang="en-US" dirty="0"/>
              <a:t>网络</a:t>
            </a:r>
            <a:r>
              <a:rPr lang="ja-JP" altLang="en-US" dirty="0"/>
              <a:t>（</a:t>
            </a:r>
            <a:r>
              <a:rPr lang="en-US" altLang="zh-CN" dirty="0"/>
              <a:t>LSTM）</a:t>
            </a:r>
          </a:p>
          <a:p>
            <a:pPr marL="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1143000"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50851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E7D6E-8BF9-614E-A694-67304B1E8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马尔可夫模型与</a:t>
            </a:r>
            <a:r>
              <a:rPr lang="en-US" dirty="0"/>
              <a:t>N-grams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A1385-5D89-3740-A940-1D330B030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592" y="1009331"/>
            <a:ext cx="8205304" cy="401923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 如果                                               则序列上的分布满足一阶马尔可夫性质。</a:t>
            </a:r>
            <a:endParaRPr lang="en-US" altLang="zh-CN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zh-CN" altLang="en-US" dirty="0"/>
              <a:t>一元语法（</a:t>
            </a:r>
            <a:r>
              <a:rPr lang="en-US" dirty="0"/>
              <a:t>unigram）</a:t>
            </a:r>
            <a:r>
              <a:rPr lang="en-US" altLang="zh-CN" dirty="0"/>
              <a:t>:</a:t>
            </a:r>
          </a:p>
          <a:p>
            <a:pPr marL="11430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zh-CN" altLang="en-US" dirty="0"/>
              <a:t>二元语法（</a:t>
            </a:r>
            <a:r>
              <a:rPr lang="en-US" dirty="0"/>
              <a:t>bigram）</a:t>
            </a:r>
            <a:r>
              <a:rPr lang="en-US" altLang="zh-CN" dirty="0"/>
              <a:t>:</a:t>
            </a:r>
          </a:p>
          <a:p>
            <a:pPr marL="1143000" lvl="1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zh-CN" altLang="en-US" dirty="0"/>
              <a:t>三元语法（</a:t>
            </a:r>
            <a:r>
              <a:rPr lang="en-US" dirty="0"/>
              <a:t>trigram）</a:t>
            </a:r>
          </a:p>
          <a:p>
            <a:pPr marL="11430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en-US" altLang="zh-CN" dirty="0"/>
              <a:t>......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quation">
                <a:extLst>
                  <a:ext uri="{FF2B5EF4-FFF2-40B4-BE49-F238E27FC236}">
                    <a16:creationId xmlns:a16="http://schemas.microsoft.com/office/drawing/2014/main" id="{B0D37C97-2597-F8DC-62E8-6567DE13B393}"/>
                  </a:ext>
                </a:extLst>
              </p:cNvPr>
              <p:cNvSpPr txBox="1"/>
              <p:nvPr/>
            </p:nvSpPr>
            <p:spPr>
              <a:xfrm>
                <a:off x="1505571" y="957154"/>
                <a:ext cx="3813993" cy="4001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600" i="1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600" i="1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6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5" name="Equation">
                <a:extLst>
                  <a:ext uri="{FF2B5EF4-FFF2-40B4-BE49-F238E27FC236}">
                    <a16:creationId xmlns:a16="http://schemas.microsoft.com/office/drawing/2014/main" id="{B0D37C97-2597-F8DC-62E8-6567DE13B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571" y="957154"/>
                <a:ext cx="3813993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9EFD9643-008A-40C1-E5E1-7B8C16CCB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913" y="2229371"/>
            <a:ext cx="4551282" cy="3423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5C5E8BB-CF0C-6E12-B4A8-7D50E7BC7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180" y="3208266"/>
            <a:ext cx="6241220" cy="3325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8F7CA02-2ED3-9105-4B3F-C1BF4193F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894" y="3997965"/>
            <a:ext cx="7380514" cy="37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0075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E7D6E-8BF9-614E-A694-67304B1E8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N-grams (</a:t>
            </a:r>
            <a:r>
              <a:rPr lang="ja-JP" altLang="en-US" dirty="0"/>
              <a:t>更长的标记序列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A1385-5D89-3740-A940-1D330B030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拉普拉斯平滑（</a:t>
            </a:r>
            <a:r>
              <a:rPr lang="en-US" altLang="ja-JP" dirty="0"/>
              <a:t>Laplace smoothing</a:t>
            </a:r>
            <a:r>
              <a:rPr lang="ja-JP" altLang="en-US" dirty="0"/>
              <a:t>）</a:t>
            </a:r>
            <a:r>
              <a:rPr lang="en-US" altLang="zh-CN" dirty="0"/>
              <a:t>: </a:t>
            </a:r>
            <a:r>
              <a:rPr lang="zh-CN" altLang="en-US" dirty="0"/>
              <a:t>对于一些不常见的单词组合，要想找到足够的出现次数来获得准确的估计可能都不容易</a:t>
            </a:r>
            <a:r>
              <a:rPr lang="en-US" altLang="zh-CN" dirty="0"/>
              <a:t>. 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需要更平滑（长的</a:t>
            </a:r>
            <a:r>
              <a:rPr lang="zh-CN" altLang="en-US" dirty="0"/>
              <a:t> </a:t>
            </a:r>
            <a:r>
              <a:rPr lang="en-US" dirty="0"/>
              <a:t>N-grams</a:t>
            </a:r>
            <a:r>
              <a:rPr lang="zh-CN" altLang="en-US" dirty="0"/>
              <a:t> </a:t>
            </a:r>
            <a:r>
              <a:rPr lang="ja-JP" altLang="en-US" dirty="0"/>
              <a:t>序列很少）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2D0C7-A2DA-0C4D-A52A-1E23DEC27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752" y="3087402"/>
            <a:ext cx="4091321" cy="205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0646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Text Preprocess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代码</a:t>
            </a:r>
            <a:r>
              <a:rPr lang="en-US" altLang="zh-CN" dirty="0"/>
              <a:t>: </a:t>
            </a:r>
            <a:r>
              <a:rPr lang="zh-CN" altLang="en-US" dirty="0"/>
              <a:t>自然语言数据集基础预处理</a:t>
            </a:r>
            <a:r>
              <a:rPr lang="en-US" altLang="zh-CN" dirty="0"/>
              <a:t> </a:t>
            </a: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Text Preprocess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文本预处理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52517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Token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符号化</a:t>
            </a:r>
            <a:endParaRPr dirty="0"/>
          </a:p>
        </p:txBody>
      </p:sp>
      <p:sp>
        <p:nvSpPr>
          <p:cNvPr id="697" name="Basic Idea - map text into sequence of IDs…"/>
          <p:cNvSpPr txBox="1">
            <a:spLocks noGrp="1"/>
          </p:cNvSpPr>
          <p:nvPr>
            <p:ph type="body" idx="1"/>
          </p:nvPr>
        </p:nvSpPr>
        <p:spPr>
          <a:xfrm>
            <a:off x="321762" y="981366"/>
            <a:ext cx="8205304" cy="3558909"/>
          </a:xfrm>
          <a:prstGeom prst="rect">
            <a:avLst/>
          </a:prstGeom>
        </p:spPr>
        <p:txBody>
          <a:bodyPr/>
          <a:lstStyle/>
          <a:p>
            <a:pPr marL="214162" indent="-214162" defTabSz="406908">
              <a:buSzPct val="100000"/>
              <a:buChar char="•"/>
              <a:defRPr sz="2136"/>
            </a:pPr>
            <a:r>
              <a:rPr lang="ja-JP" altLang="en-US" dirty="0"/>
              <a:t>基本理念 </a:t>
            </a:r>
            <a:r>
              <a:rPr lang="en-US" altLang="ja-JP" dirty="0"/>
              <a:t>- </a:t>
            </a:r>
            <a:r>
              <a:rPr lang="ja-JP" altLang="en-US" dirty="0"/>
              <a:t>将文本映射到</a:t>
            </a:r>
            <a:r>
              <a:rPr lang="zh-CN" altLang="en-US" dirty="0"/>
              <a:t> </a:t>
            </a:r>
            <a:r>
              <a:rPr lang="en-US" dirty="0"/>
              <a:t>ID</a:t>
            </a:r>
            <a:r>
              <a:rPr lang="zh-CN" altLang="en-US" dirty="0"/>
              <a:t> </a:t>
            </a:r>
            <a:r>
              <a:rPr lang="ja-JP" altLang="en-US" dirty="0"/>
              <a:t>序列</a:t>
            </a:r>
          </a:p>
          <a:p>
            <a:pPr marL="214162" indent="-214162" defTabSz="406908">
              <a:buSzPct val="100000"/>
              <a:buChar char="•"/>
              <a:defRPr sz="2136"/>
            </a:pPr>
            <a:r>
              <a:rPr lang="ja-JP" altLang="en-US" dirty="0"/>
              <a:t>字符编码（每个字符都有一个</a:t>
            </a:r>
            <a:r>
              <a:rPr lang="zh-CN" altLang="en-US" dirty="0"/>
              <a:t> </a:t>
            </a:r>
            <a:r>
              <a:rPr lang="en-US" dirty="0"/>
              <a:t>ID）</a:t>
            </a:r>
          </a:p>
          <a:p>
            <a:pPr marL="1014262" lvl="1" indent="-214162" defTabSz="406908">
              <a:defRPr sz="2136"/>
            </a:pPr>
            <a:r>
              <a:rPr lang="ja-JP" altLang="en-US" dirty="0"/>
              <a:t>小词汇量</a:t>
            </a:r>
          </a:p>
          <a:p>
            <a:pPr marL="1014262" lvl="1" indent="-214162" defTabSz="406908">
              <a:defRPr sz="2136"/>
            </a:pPr>
            <a:r>
              <a:rPr lang="ja-JP" altLang="en-US" dirty="0"/>
              <a:t>效果不好（</a:t>
            </a:r>
            <a:r>
              <a:rPr lang="en-US" dirty="0"/>
              <a:t>DNN</a:t>
            </a:r>
            <a:r>
              <a:rPr lang="zh-CN" altLang="en-US" dirty="0"/>
              <a:t> </a:t>
            </a:r>
            <a:r>
              <a:rPr lang="ja-JP" altLang="en-US" dirty="0"/>
              <a:t>需要学习拼写）</a:t>
            </a:r>
          </a:p>
          <a:p>
            <a:pPr marL="214162" indent="-214162" defTabSz="406908">
              <a:buSzPct val="100000"/>
              <a:buChar char="•"/>
              <a:defRPr sz="2136"/>
            </a:pPr>
            <a:r>
              <a:rPr lang="ja-JP" altLang="en-US" dirty="0"/>
              <a:t>单词编码（每个单词有一个</a:t>
            </a:r>
            <a:r>
              <a:rPr lang="zh-CN" altLang="en-US" dirty="0"/>
              <a:t> </a:t>
            </a:r>
            <a:r>
              <a:rPr lang="en-US" dirty="0"/>
              <a:t>ID）</a:t>
            </a:r>
          </a:p>
          <a:p>
            <a:pPr marL="1014262" lvl="1" indent="-214162" defTabSz="406908">
              <a:defRPr sz="2136"/>
            </a:pPr>
            <a:r>
              <a:rPr lang="ja-JP" altLang="en-US" dirty="0"/>
              <a:t>准确的拼写</a:t>
            </a:r>
          </a:p>
          <a:p>
            <a:pPr marL="1014262" lvl="1" indent="-214162" defTabSz="406908">
              <a:defRPr sz="2136"/>
            </a:pPr>
            <a:r>
              <a:rPr lang="ja-JP" altLang="en-US" dirty="0"/>
              <a:t>效果不好（巨大的词汇量</a:t>
            </a:r>
            <a:r>
              <a:rPr lang="zh-CN" altLang="en-US" dirty="0"/>
              <a:t> </a:t>
            </a:r>
            <a:r>
              <a:rPr lang="en-US" altLang="ja-JP" dirty="0"/>
              <a:t>=</a:t>
            </a:r>
            <a:r>
              <a:rPr lang="zh-CN" altLang="en-US" dirty="0"/>
              <a:t> </a:t>
            </a:r>
            <a:r>
              <a:rPr lang="ja-JP" altLang="en-US" dirty="0"/>
              <a:t>昂贵的多项式）</a:t>
            </a:r>
          </a:p>
          <a:p>
            <a:pPr marL="214162" indent="-214162" defTabSz="406908">
              <a:buSzPct val="100000"/>
              <a:buChar char="•"/>
              <a:defRPr sz="2136"/>
            </a:pPr>
            <a:r>
              <a:rPr lang="ja-JP" altLang="en-US" dirty="0"/>
              <a:t>字节对编码（黄金区）</a:t>
            </a:r>
          </a:p>
          <a:p>
            <a:pPr marL="1014262" lvl="1" indent="-214162" defTabSz="406908">
              <a:defRPr sz="2136"/>
            </a:pPr>
            <a:r>
              <a:rPr lang="ja-JP" altLang="en-US" dirty="0"/>
              <a:t>频繁的子序列（如音节）</a:t>
            </a:r>
            <a:endParaRPr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Minibatch Gene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小批量生成</a:t>
            </a:r>
            <a:endParaRPr dirty="0"/>
          </a:p>
        </p:txBody>
      </p:sp>
      <p:pic>
        <p:nvPicPr>
          <p:cNvPr id="7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8" y="556806"/>
            <a:ext cx="8130537" cy="41012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Minibatch Gene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小批量生成</a:t>
            </a:r>
            <a:endParaRPr dirty="0"/>
          </a:p>
        </p:txBody>
      </p:sp>
      <p:pic>
        <p:nvPicPr>
          <p:cNvPr id="7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32" y="2916845"/>
            <a:ext cx="3654763" cy="184355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5ACE2-2A10-F14C-9331-6D8CE84DA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592" y="767284"/>
            <a:ext cx="8205304" cy="35539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随机分区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/>
              <a:t>选择随机偏移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/>
              <a:t>通过小批量随机分配序列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/>
              <a:t>样本独立性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/>
              <a:t>需要重置隐含状态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Minibatch Gene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小批量生成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0C6D2A-4C56-FC44-9AEC-F8820C02F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592" y="803143"/>
            <a:ext cx="8205304" cy="35539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顺序分区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/>
              <a:t>选择随机偏移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/>
              <a:t>通过小批量按顺序分配序列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rgbClr val="FF0000"/>
                </a:solidFill>
              </a:rPr>
              <a:t>相关样本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rgbClr val="FF0000"/>
                </a:solidFill>
              </a:rPr>
              <a:t>保持小批量的隐含状态（更好）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0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32" y="2952704"/>
            <a:ext cx="3654763" cy="18435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Code 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代码</a:t>
            </a:r>
            <a:r>
              <a:rPr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16673577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6711"/>
            <a:ext cx="9144000" cy="583692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Recurrent Neural Networks"/>
          <p:cNvSpPr txBox="1">
            <a:spLocks noGrp="1"/>
          </p:cNvSpPr>
          <p:nvPr>
            <p:ph type="title"/>
          </p:nvPr>
        </p:nvSpPr>
        <p:spPr>
          <a:xfrm>
            <a:off x="396394" y="3465597"/>
            <a:ext cx="8351212" cy="93010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 sz="4800"/>
              <a:t>循环神经网络</a:t>
            </a:r>
            <a:endParaRPr sz="4800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非序列</a:t>
            </a:r>
            <a:r>
              <a:rPr lang="ja-JP" altLang="en-US" dirty="0"/>
              <a:t>数据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So far …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40631" indent="-240631">
                  <a:buSzPct val="100000"/>
                  <a:buChar char="•"/>
                </a:pPr>
                <a:r>
                  <a:rPr lang="ja-JP" altLang="en-US" dirty="0"/>
                  <a:t>至今 </a:t>
                </a:r>
                <a:r>
                  <a:rPr lang="en-US" altLang="ja-JP" dirty="0"/>
                  <a:t>…</a:t>
                </a:r>
              </a:p>
              <a:p>
                <a:pPr marL="240631" indent="-240631">
                  <a:buSzPct val="100000"/>
                  <a:buFontTx/>
                  <a:buChar char="•"/>
                </a:pPr>
                <a:r>
                  <a:rPr lang="ja-JP" altLang="en-US" dirty="0"/>
                  <a:t>收集观察数据对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)∼</m:t>
                    </m:r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ja-JP" altLang="en-US" dirty="0"/>
                  <a:t>进行训练</a:t>
                </a:r>
              </a:p>
              <a:p>
                <a:pPr marL="240631" indent="-240631">
                  <a:buSzPct val="100000"/>
                  <a:buFontTx/>
                  <a:buChar char="•"/>
                </a:pPr>
                <a:r>
                  <a:rPr lang="ja-JP" altLang="en-US" dirty="0"/>
                  <a:t>对于看不见的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ja-JP" altLang="en-US" dirty="0"/>
                  <a:t>估计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ja-JP" altLang="en-US" dirty="0"/>
              </a:p>
              <a:p>
                <a:pPr marL="240631" indent="-240631">
                  <a:buSzPct val="100000"/>
                  <a:buChar char="•"/>
                </a:pPr>
                <a:r>
                  <a:rPr lang="ja-JP" altLang="en-US" dirty="0"/>
                  <a:t>例子</a:t>
                </a:r>
                <a:r>
                  <a:rPr lang="zh-CN" altLang="en-US" dirty="0"/>
                  <a:t>：</a:t>
                </a:r>
                <a:endParaRPr lang="ja-JP" altLang="en-US" dirty="0"/>
              </a:p>
              <a:p>
                <a:pPr marL="1040731" lvl="1" indent="-240631"/>
                <a:r>
                  <a:rPr lang="ja-JP" altLang="en-US" dirty="0"/>
                  <a:t>图像和目标对象</a:t>
                </a:r>
              </a:p>
              <a:p>
                <a:pPr marL="1040731" lvl="1" indent="-240631"/>
                <a:r>
                  <a:rPr lang="ja-JP" altLang="en-US" dirty="0"/>
                  <a:t>回归问题</a:t>
                </a:r>
              </a:p>
              <a:p>
                <a:pPr marL="1040731" lvl="1" indent="-240631"/>
                <a:r>
                  <a:rPr lang="ja-JP" altLang="en-US" dirty="0"/>
                  <a:t>房子和房价</a:t>
                </a:r>
              </a:p>
              <a:p>
                <a:pPr marL="240631" indent="-240631">
                  <a:buSzPct val="100000"/>
                  <a:buChar char="•"/>
                </a:pPr>
                <a:r>
                  <a:rPr lang="ja-JP" altLang="en-US" b="1" dirty="0"/>
                  <a:t>数据的顺序无关紧要</a:t>
                </a:r>
                <a:endParaRPr b="1" dirty="0"/>
              </a:p>
            </p:txBody>
          </p:sp>
        </mc:Choice>
        <mc:Fallback xmlns="">
          <p:sp>
            <p:nvSpPr>
              <p:cNvPr id="240" name="So far …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 b="-1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1" name="Equation"/>
          <p:cNvSpPr txBox="1"/>
          <p:nvPr/>
        </p:nvSpPr>
        <p:spPr>
          <a:xfrm>
            <a:off x="4497298" y="153783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>
              <a:solidFill>
                <a:srgbClr val="474746"/>
              </a:solidFill>
            </a:endParaRPr>
          </a:p>
        </p:txBody>
      </p:sp>
      <p:sp>
        <p:nvSpPr>
          <p:cNvPr id="242" name="Equation"/>
          <p:cNvSpPr txBox="1"/>
          <p:nvPr/>
        </p:nvSpPr>
        <p:spPr>
          <a:xfrm>
            <a:off x="3835404" y="190979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>
              <a:solidFill>
                <a:srgbClr val="474746"/>
              </a:solidFill>
            </a:endParaRPr>
          </a:p>
        </p:txBody>
      </p:sp>
      <p:sp>
        <p:nvSpPr>
          <p:cNvPr id="243" name="Equation"/>
          <p:cNvSpPr txBox="1"/>
          <p:nvPr/>
        </p:nvSpPr>
        <p:spPr>
          <a:xfrm>
            <a:off x="5627598" y="195693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>
              <a:solidFill>
                <a:srgbClr val="474746"/>
              </a:solidFill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n B - Latent Variable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隐变量模型</a:t>
            </a:r>
            <a:endParaRPr dirty="0"/>
          </a:p>
        </p:txBody>
      </p:sp>
      <p:sp>
        <p:nvSpPr>
          <p:cNvPr id="479" name="Latent state summarizes all the relevant information about the past. So we ge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rPr lang="ja-JP" altLang="en-US"/>
              <a:t>隐含状态总结了有关过去所有的相关信息</a:t>
            </a:r>
            <a:endParaRPr dirty="0"/>
          </a:p>
        </p:txBody>
      </p:sp>
      <p:sp>
        <p:nvSpPr>
          <p:cNvPr id="480" name="x"/>
          <p:cNvSpPr/>
          <p:nvPr/>
        </p:nvSpPr>
        <p:spPr>
          <a:xfrm>
            <a:off x="616696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x</a:t>
            </a:r>
          </a:p>
        </p:txBody>
      </p:sp>
      <p:sp>
        <p:nvSpPr>
          <p:cNvPr id="481" name="Circle"/>
          <p:cNvSpPr/>
          <p:nvPr/>
        </p:nvSpPr>
        <p:spPr>
          <a:xfrm>
            <a:off x="1924796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2" name="Circle"/>
          <p:cNvSpPr/>
          <p:nvPr/>
        </p:nvSpPr>
        <p:spPr>
          <a:xfrm>
            <a:off x="3232896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3" name="Circle"/>
          <p:cNvSpPr/>
          <p:nvPr/>
        </p:nvSpPr>
        <p:spPr>
          <a:xfrm>
            <a:off x="4540996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4" name="Circle"/>
          <p:cNvSpPr/>
          <p:nvPr/>
        </p:nvSpPr>
        <p:spPr>
          <a:xfrm>
            <a:off x="5849096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5" name="Circle"/>
          <p:cNvSpPr/>
          <p:nvPr/>
        </p:nvSpPr>
        <p:spPr>
          <a:xfrm>
            <a:off x="7157196" y="4019271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6" name="h"/>
          <p:cNvSpPr/>
          <p:nvPr/>
        </p:nvSpPr>
        <p:spPr>
          <a:xfrm>
            <a:off x="616696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h</a:t>
            </a:r>
          </a:p>
        </p:txBody>
      </p:sp>
      <p:sp>
        <p:nvSpPr>
          <p:cNvPr id="487" name="Circle"/>
          <p:cNvSpPr/>
          <p:nvPr/>
        </p:nvSpPr>
        <p:spPr>
          <a:xfrm>
            <a:off x="1924796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8" name="Circle"/>
          <p:cNvSpPr/>
          <p:nvPr/>
        </p:nvSpPr>
        <p:spPr>
          <a:xfrm>
            <a:off x="3232896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9" name="Circle"/>
          <p:cNvSpPr/>
          <p:nvPr/>
        </p:nvSpPr>
        <p:spPr>
          <a:xfrm>
            <a:off x="4540996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0" name="Circle"/>
          <p:cNvSpPr/>
          <p:nvPr/>
        </p:nvSpPr>
        <p:spPr>
          <a:xfrm>
            <a:off x="5849096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1" name="Circle"/>
          <p:cNvSpPr/>
          <p:nvPr/>
        </p:nvSpPr>
        <p:spPr>
          <a:xfrm>
            <a:off x="7157196" y="2952471"/>
            <a:ext cx="635000" cy="635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2" name="Line"/>
          <p:cNvSpPr/>
          <p:nvPr/>
        </p:nvSpPr>
        <p:spPr>
          <a:xfrm flipV="1">
            <a:off x="934196" y="3591426"/>
            <a:ext cx="0" cy="423892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3" name="Line"/>
          <p:cNvSpPr/>
          <p:nvPr/>
        </p:nvSpPr>
        <p:spPr>
          <a:xfrm>
            <a:off x="1251940" y="4336771"/>
            <a:ext cx="63500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4" name="Line"/>
          <p:cNvSpPr/>
          <p:nvPr/>
        </p:nvSpPr>
        <p:spPr>
          <a:xfrm>
            <a:off x="1270746" y="3269971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5" name="Line"/>
          <p:cNvSpPr/>
          <p:nvPr/>
        </p:nvSpPr>
        <p:spPr>
          <a:xfrm flipV="1">
            <a:off x="1160200" y="3398259"/>
            <a:ext cx="881283" cy="7867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6" name="Line"/>
          <p:cNvSpPr/>
          <p:nvPr/>
        </p:nvSpPr>
        <p:spPr>
          <a:xfrm flipV="1">
            <a:off x="2259029" y="3591426"/>
            <a:ext cx="1" cy="423892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7" name="Line"/>
          <p:cNvSpPr/>
          <p:nvPr/>
        </p:nvSpPr>
        <p:spPr>
          <a:xfrm>
            <a:off x="2576773" y="4336771"/>
            <a:ext cx="63500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8" name="Line"/>
          <p:cNvSpPr/>
          <p:nvPr/>
        </p:nvSpPr>
        <p:spPr>
          <a:xfrm>
            <a:off x="2578846" y="3269971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9" name="Line"/>
          <p:cNvSpPr/>
          <p:nvPr/>
        </p:nvSpPr>
        <p:spPr>
          <a:xfrm flipV="1">
            <a:off x="2485033" y="3398565"/>
            <a:ext cx="881284" cy="7867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0" name="Line"/>
          <p:cNvSpPr/>
          <p:nvPr/>
        </p:nvSpPr>
        <p:spPr>
          <a:xfrm flipV="1">
            <a:off x="3550396" y="3591426"/>
            <a:ext cx="0" cy="423892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1" name="Line"/>
          <p:cNvSpPr/>
          <p:nvPr/>
        </p:nvSpPr>
        <p:spPr>
          <a:xfrm>
            <a:off x="3901607" y="4336771"/>
            <a:ext cx="63500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2" name="Line"/>
          <p:cNvSpPr/>
          <p:nvPr/>
        </p:nvSpPr>
        <p:spPr>
          <a:xfrm>
            <a:off x="3886946" y="3269971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3" name="Line"/>
          <p:cNvSpPr/>
          <p:nvPr/>
        </p:nvSpPr>
        <p:spPr>
          <a:xfrm flipV="1">
            <a:off x="3809867" y="3398412"/>
            <a:ext cx="881283" cy="7867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4" name="Line"/>
          <p:cNvSpPr/>
          <p:nvPr/>
        </p:nvSpPr>
        <p:spPr>
          <a:xfrm flipV="1">
            <a:off x="4858496" y="3593391"/>
            <a:ext cx="0" cy="423893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5" name="Line"/>
          <p:cNvSpPr/>
          <p:nvPr/>
        </p:nvSpPr>
        <p:spPr>
          <a:xfrm>
            <a:off x="5226440" y="4336771"/>
            <a:ext cx="63500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6" name="Line"/>
          <p:cNvSpPr/>
          <p:nvPr/>
        </p:nvSpPr>
        <p:spPr>
          <a:xfrm>
            <a:off x="5195046" y="3269971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7" name="Line"/>
          <p:cNvSpPr/>
          <p:nvPr/>
        </p:nvSpPr>
        <p:spPr>
          <a:xfrm flipV="1">
            <a:off x="5134700" y="3398718"/>
            <a:ext cx="881284" cy="7867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8" name="Line"/>
          <p:cNvSpPr/>
          <p:nvPr/>
        </p:nvSpPr>
        <p:spPr>
          <a:xfrm flipV="1">
            <a:off x="6166596" y="3593238"/>
            <a:ext cx="0" cy="423892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9" name="Line"/>
          <p:cNvSpPr/>
          <p:nvPr/>
        </p:nvSpPr>
        <p:spPr>
          <a:xfrm>
            <a:off x="6545300" y="4336771"/>
            <a:ext cx="63500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0" name="Line"/>
          <p:cNvSpPr/>
          <p:nvPr/>
        </p:nvSpPr>
        <p:spPr>
          <a:xfrm>
            <a:off x="6503146" y="3269971"/>
            <a:ext cx="63500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1" name="Line"/>
          <p:cNvSpPr/>
          <p:nvPr/>
        </p:nvSpPr>
        <p:spPr>
          <a:xfrm flipV="1">
            <a:off x="6453560" y="3398565"/>
            <a:ext cx="881284" cy="7867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2" name="Line"/>
          <p:cNvSpPr/>
          <p:nvPr/>
        </p:nvSpPr>
        <p:spPr>
          <a:xfrm flipV="1">
            <a:off x="7474696" y="3593544"/>
            <a:ext cx="1" cy="423893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3" name="Equation"/>
              <p:cNvSpPr txBox="1"/>
              <p:nvPr/>
            </p:nvSpPr>
            <p:spPr>
              <a:xfrm>
                <a:off x="652927" y="2351390"/>
                <a:ext cx="4762586" cy="4001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60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26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ar-AE" sz="2600" b="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600" b="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r-AE" sz="260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r-AE"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ar-AE"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6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51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27" y="2351390"/>
                <a:ext cx="4762586" cy="400110"/>
              </a:xfrm>
              <a:prstGeom prst="rect">
                <a:avLst/>
              </a:prstGeom>
              <a:blipFill>
                <a:blip r:embed="rId2"/>
                <a:stretch>
                  <a:fillRect l="-532" t="-3030" r="-1862" b="-3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4" name="Equation"/>
              <p:cNvSpPr txBox="1"/>
              <p:nvPr/>
            </p:nvSpPr>
            <p:spPr>
              <a:xfrm>
                <a:off x="709125" y="1561521"/>
                <a:ext cx="4006227" cy="3108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6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51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25" y="1561521"/>
                <a:ext cx="4006227" cy="310891"/>
              </a:xfrm>
              <a:prstGeom prst="rect">
                <a:avLst/>
              </a:prstGeom>
              <a:blipFill>
                <a:blip r:embed="rId3"/>
                <a:stretch>
                  <a:fillRect l="-2848" r="-24051" b="-76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496507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urrent Neural Networks (with hidden state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循环神经网络</a:t>
            </a:r>
            <a:endParaRPr dirty="0"/>
          </a:p>
        </p:txBody>
      </p:sp>
      <p:grpSp>
        <p:nvGrpSpPr>
          <p:cNvPr id="277" name="Group"/>
          <p:cNvGrpSpPr/>
          <p:nvPr/>
        </p:nvGrpSpPr>
        <p:grpSpPr>
          <a:xfrm>
            <a:off x="1166144" y="1537387"/>
            <a:ext cx="6811713" cy="1111957"/>
            <a:chOff x="0" y="0"/>
            <a:chExt cx="6811712" cy="1111956"/>
          </a:xfrm>
        </p:grpSpPr>
        <p:sp>
          <p:nvSpPr>
            <p:cNvPr id="233" name="Circle"/>
            <p:cNvSpPr/>
            <p:nvPr/>
          </p:nvSpPr>
          <p:spPr>
            <a:xfrm>
              <a:off x="1433298" y="723900"/>
              <a:ext cx="381001" cy="381000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4" name="Circle"/>
            <p:cNvSpPr/>
            <p:nvPr/>
          </p:nvSpPr>
          <p:spPr>
            <a:xfrm>
              <a:off x="2195298" y="723900"/>
              <a:ext cx="381001" cy="381000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5" name="Circle"/>
            <p:cNvSpPr/>
            <p:nvPr/>
          </p:nvSpPr>
          <p:spPr>
            <a:xfrm>
              <a:off x="2963648" y="723900"/>
              <a:ext cx="381001" cy="381000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6" name="Circle"/>
            <p:cNvSpPr/>
            <p:nvPr/>
          </p:nvSpPr>
          <p:spPr>
            <a:xfrm>
              <a:off x="3725648" y="723900"/>
              <a:ext cx="381001" cy="381000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7" name="Line"/>
            <p:cNvSpPr/>
            <p:nvPr/>
          </p:nvSpPr>
          <p:spPr>
            <a:xfrm>
              <a:off x="1841558" y="917957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8" name="Line"/>
            <p:cNvSpPr/>
            <p:nvPr/>
          </p:nvSpPr>
          <p:spPr>
            <a:xfrm>
              <a:off x="2603558" y="910842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9" name="Line"/>
            <p:cNvSpPr/>
            <p:nvPr/>
          </p:nvSpPr>
          <p:spPr>
            <a:xfrm>
              <a:off x="3365558" y="917957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0" name="Line"/>
            <p:cNvSpPr/>
            <p:nvPr/>
          </p:nvSpPr>
          <p:spPr>
            <a:xfrm>
              <a:off x="4127558" y="917957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" name="Circle"/>
            <p:cNvSpPr/>
            <p:nvPr/>
          </p:nvSpPr>
          <p:spPr>
            <a:xfrm>
              <a:off x="1433298" y="0"/>
              <a:ext cx="381001" cy="381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2" name="Circle"/>
            <p:cNvSpPr/>
            <p:nvPr/>
          </p:nvSpPr>
          <p:spPr>
            <a:xfrm>
              <a:off x="2195298" y="0"/>
              <a:ext cx="381001" cy="381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3" name="Circle"/>
            <p:cNvSpPr/>
            <p:nvPr/>
          </p:nvSpPr>
          <p:spPr>
            <a:xfrm>
              <a:off x="2957298" y="0"/>
              <a:ext cx="381001" cy="381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4" name="Circle"/>
            <p:cNvSpPr/>
            <p:nvPr/>
          </p:nvSpPr>
          <p:spPr>
            <a:xfrm>
              <a:off x="3719298" y="0"/>
              <a:ext cx="381001" cy="381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5" name="Line"/>
            <p:cNvSpPr/>
            <p:nvPr/>
          </p:nvSpPr>
          <p:spPr>
            <a:xfrm>
              <a:off x="1835208" y="193228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" name="Line"/>
            <p:cNvSpPr/>
            <p:nvPr/>
          </p:nvSpPr>
          <p:spPr>
            <a:xfrm>
              <a:off x="2597208" y="186114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" name="Line"/>
            <p:cNvSpPr/>
            <p:nvPr/>
          </p:nvSpPr>
          <p:spPr>
            <a:xfrm>
              <a:off x="3359208" y="193228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" name="Line"/>
            <p:cNvSpPr/>
            <p:nvPr/>
          </p:nvSpPr>
          <p:spPr>
            <a:xfrm>
              <a:off x="4121208" y="193228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9" name="Line"/>
            <p:cNvSpPr/>
            <p:nvPr/>
          </p:nvSpPr>
          <p:spPr>
            <a:xfrm>
              <a:off x="1623798" y="389592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0" name="Line"/>
            <p:cNvSpPr/>
            <p:nvPr/>
          </p:nvSpPr>
          <p:spPr>
            <a:xfrm>
              <a:off x="2385798" y="382477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1" name="Line"/>
            <p:cNvSpPr/>
            <p:nvPr/>
          </p:nvSpPr>
          <p:spPr>
            <a:xfrm>
              <a:off x="3147798" y="389592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2" name="Line"/>
            <p:cNvSpPr/>
            <p:nvPr/>
          </p:nvSpPr>
          <p:spPr>
            <a:xfrm>
              <a:off x="3909799" y="389592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3" name="Line"/>
            <p:cNvSpPr/>
            <p:nvPr/>
          </p:nvSpPr>
          <p:spPr>
            <a:xfrm flipV="1">
              <a:off x="1797916" y="343319"/>
              <a:ext cx="422746" cy="422746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4" name="Line"/>
            <p:cNvSpPr/>
            <p:nvPr/>
          </p:nvSpPr>
          <p:spPr>
            <a:xfrm flipV="1">
              <a:off x="2608433" y="343319"/>
              <a:ext cx="422747" cy="422746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5" name="Line"/>
            <p:cNvSpPr/>
            <p:nvPr/>
          </p:nvSpPr>
          <p:spPr>
            <a:xfrm flipV="1">
              <a:off x="3328266" y="343319"/>
              <a:ext cx="422746" cy="422746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6" name="Line"/>
            <p:cNvSpPr/>
            <p:nvPr/>
          </p:nvSpPr>
          <p:spPr>
            <a:xfrm flipV="1">
              <a:off x="4136538" y="343319"/>
              <a:ext cx="422747" cy="422746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7" name="Circle"/>
            <p:cNvSpPr/>
            <p:nvPr/>
          </p:nvSpPr>
          <p:spPr>
            <a:xfrm>
              <a:off x="4493998" y="727457"/>
              <a:ext cx="381001" cy="381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8" name="Circle"/>
            <p:cNvSpPr/>
            <p:nvPr/>
          </p:nvSpPr>
          <p:spPr>
            <a:xfrm>
              <a:off x="5255998" y="727457"/>
              <a:ext cx="381001" cy="381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9" name="Circle"/>
            <p:cNvSpPr/>
            <p:nvPr/>
          </p:nvSpPr>
          <p:spPr>
            <a:xfrm>
              <a:off x="6024348" y="727457"/>
              <a:ext cx="381001" cy="381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0" name="Line"/>
            <p:cNvSpPr/>
            <p:nvPr/>
          </p:nvSpPr>
          <p:spPr>
            <a:xfrm>
              <a:off x="4902258" y="921514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1" name="Line"/>
            <p:cNvSpPr/>
            <p:nvPr/>
          </p:nvSpPr>
          <p:spPr>
            <a:xfrm>
              <a:off x="5664258" y="914400"/>
              <a:ext cx="339182" cy="0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2" name="Line"/>
            <p:cNvSpPr/>
            <p:nvPr/>
          </p:nvSpPr>
          <p:spPr>
            <a:xfrm>
              <a:off x="6426258" y="921514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3" name="Circle"/>
            <p:cNvSpPr/>
            <p:nvPr/>
          </p:nvSpPr>
          <p:spPr>
            <a:xfrm>
              <a:off x="4493998" y="3557"/>
              <a:ext cx="381001" cy="3810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4" name="Circle"/>
            <p:cNvSpPr/>
            <p:nvPr/>
          </p:nvSpPr>
          <p:spPr>
            <a:xfrm>
              <a:off x="5255998" y="3557"/>
              <a:ext cx="381001" cy="3810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5" name="Circle"/>
            <p:cNvSpPr/>
            <p:nvPr/>
          </p:nvSpPr>
          <p:spPr>
            <a:xfrm>
              <a:off x="6017998" y="3557"/>
              <a:ext cx="381001" cy="3810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6" name="Line"/>
            <p:cNvSpPr/>
            <p:nvPr/>
          </p:nvSpPr>
          <p:spPr>
            <a:xfrm>
              <a:off x="4895908" y="196785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7" name="Line"/>
            <p:cNvSpPr/>
            <p:nvPr/>
          </p:nvSpPr>
          <p:spPr>
            <a:xfrm>
              <a:off x="5657908" y="189671"/>
              <a:ext cx="339182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8" name="Line"/>
            <p:cNvSpPr/>
            <p:nvPr/>
          </p:nvSpPr>
          <p:spPr>
            <a:xfrm>
              <a:off x="6419908" y="196785"/>
              <a:ext cx="33918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9" name="Line"/>
            <p:cNvSpPr/>
            <p:nvPr/>
          </p:nvSpPr>
          <p:spPr>
            <a:xfrm>
              <a:off x="4684499" y="393149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0" name="Line"/>
            <p:cNvSpPr/>
            <p:nvPr/>
          </p:nvSpPr>
          <p:spPr>
            <a:xfrm>
              <a:off x="5446499" y="386034"/>
              <a:ext cx="1" cy="339182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1" name="Line"/>
            <p:cNvSpPr/>
            <p:nvPr/>
          </p:nvSpPr>
          <p:spPr>
            <a:xfrm>
              <a:off x="6208498" y="393149"/>
              <a:ext cx="1" cy="33918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2" name="Line"/>
            <p:cNvSpPr/>
            <p:nvPr/>
          </p:nvSpPr>
          <p:spPr>
            <a:xfrm flipV="1">
              <a:off x="4858615" y="346876"/>
              <a:ext cx="422747" cy="422747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3" name="Line"/>
            <p:cNvSpPr/>
            <p:nvPr/>
          </p:nvSpPr>
          <p:spPr>
            <a:xfrm flipV="1">
              <a:off x="5669133" y="346876"/>
              <a:ext cx="422747" cy="422747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4" name="Line"/>
            <p:cNvSpPr/>
            <p:nvPr/>
          </p:nvSpPr>
          <p:spPr>
            <a:xfrm flipV="1">
              <a:off x="6388965" y="346876"/>
              <a:ext cx="422747" cy="422747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5" name="Action"/>
            <p:cNvSpPr txBox="1"/>
            <p:nvPr/>
          </p:nvSpPr>
          <p:spPr>
            <a:xfrm>
              <a:off x="0" y="742626"/>
              <a:ext cx="55399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rPr lang="ja-JP" altLang="en-US"/>
                <a:t>行动</a:t>
              </a:r>
              <a:endParaRPr dirty="0"/>
            </a:p>
          </p:txBody>
        </p:sp>
        <p:sp>
          <p:nvSpPr>
            <p:cNvPr id="276" name="Explanation"/>
            <p:cNvSpPr txBox="1"/>
            <p:nvPr/>
          </p:nvSpPr>
          <p:spPr>
            <a:xfrm>
              <a:off x="0" y="17897"/>
              <a:ext cx="55399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rPr lang="ja-JP" altLang="en-US"/>
                <a:t>解释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urrent Neural Networks (with hidden state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循环神经网络</a:t>
            </a:r>
            <a:endParaRPr dirty="0"/>
          </a:p>
        </p:txBody>
      </p:sp>
      <p:sp>
        <p:nvSpPr>
          <p:cNvPr id="280" name="Hidden State update…"/>
          <p:cNvSpPr txBox="1">
            <a:spLocks noGrp="1"/>
          </p:cNvSpPr>
          <p:nvPr>
            <p:ph type="body" sz="half" idx="1"/>
          </p:nvPr>
        </p:nvSpPr>
        <p:spPr>
          <a:xfrm>
            <a:off x="469348" y="2956923"/>
            <a:ext cx="8205304" cy="1767376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隐含状态更新</a:t>
            </a:r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r>
              <a:rPr lang="ja-JP" altLang="en-US"/>
              <a:t>观察更新</a:t>
            </a:r>
            <a:endParaRPr dirty="0"/>
          </a:p>
        </p:txBody>
      </p:sp>
      <p:sp>
        <p:nvSpPr>
          <p:cNvPr id="281" name="x"/>
          <p:cNvSpPr/>
          <p:nvPr/>
        </p:nvSpPr>
        <p:spPr>
          <a:xfrm>
            <a:off x="2599443" y="2252777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rgbClr val="FFFFFF"/>
                </a:solidFill>
              </a:defRPr>
            </a:lvl1pPr>
          </a:lstStyle>
          <a:p>
            <a:r>
              <a:t>x</a:t>
            </a:r>
          </a:p>
        </p:txBody>
      </p:sp>
      <p:sp>
        <p:nvSpPr>
          <p:cNvPr id="282" name="Circle"/>
          <p:cNvSpPr/>
          <p:nvPr/>
        </p:nvSpPr>
        <p:spPr>
          <a:xfrm>
            <a:off x="3361443" y="2252777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Circle"/>
          <p:cNvSpPr/>
          <p:nvPr/>
        </p:nvSpPr>
        <p:spPr>
          <a:xfrm>
            <a:off x="4129793" y="2252777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Circle"/>
          <p:cNvSpPr/>
          <p:nvPr/>
        </p:nvSpPr>
        <p:spPr>
          <a:xfrm>
            <a:off x="4891792" y="2252777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5" name="h"/>
          <p:cNvSpPr/>
          <p:nvPr/>
        </p:nvSpPr>
        <p:spPr>
          <a:xfrm>
            <a:off x="2599443" y="1528877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rgbClr val="FFFFFF"/>
                </a:solidFill>
              </a:defRPr>
            </a:lvl1pPr>
          </a:lstStyle>
          <a:p>
            <a:r>
              <a:t>h</a:t>
            </a:r>
          </a:p>
        </p:txBody>
      </p:sp>
      <p:sp>
        <p:nvSpPr>
          <p:cNvPr id="286" name="Circle"/>
          <p:cNvSpPr/>
          <p:nvPr/>
        </p:nvSpPr>
        <p:spPr>
          <a:xfrm>
            <a:off x="3361443" y="1528877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7" name="Circle"/>
          <p:cNvSpPr/>
          <p:nvPr/>
        </p:nvSpPr>
        <p:spPr>
          <a:xfrm>
            <a:off x="4123443" y="1528877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8" name="Circle"/>
          <p:cNvSpPr/>
          <p:nvPr/>
        </p:nvSpPr>
        <p:spPr>
          <a:xfrm>
            <a:off x="4885442" y="1528877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9" name="Line"/>
          <p:cNvSpPr/>
          <p:nvPr/>
        </p:nvSpPr>
        <p:spPr>
          <a:xfrm>
            <a:off x="3001353" y="1722105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0" name="Line"/>
          <p:cNvSpPr/>
          <p:nvPr/>
        </p:nvSpPr>
        <p:spPr>
          <a:xfrm>
            <a:off x="3763353" y="1714991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1" name="Line"/>
          <p:cNvSpPr/>
          <p:nvPr/>
        </p:nvSpPr>
        <p:spPr>
          <a:xfrm>
            <a:off x="4525353" y="1722105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2" name="Line"/>
          <p:cNvSpPr/>
          <p:nvPr/>
        </p:nvSpPr>
        <p:spPr>
          <a:xfrm>
            <a:off x="5287353" y="1722105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3" name="Line"/>
          <p:cNvSpPr/>
          <p:nvPr/>
        </p:nvSpPr>
        <p:spPr>
          <a:xfrm flipV="1">
            <a:off x="2964060" y="1872196"/>
            <a:ext cx="422746" cy="422746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4" name="Line"/>
          <p:cNvSpPr/>
          <p:nvPr/>
        </p:nvSpPr>
        <p:spPr>
          <a:xfrm flipV="1">
            <a:off x="3774578" y="1872196"/>
            <a:ext cx="422746" cy="422746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5" name="Line"/>
          <p:cNvSpPr/>
          <p:nvPr/>
        </p:nvSpPr>
        <p:spPr>
          <a:xfrm flipV="1">
            <a:off x="4494410" y="1872196"/>
            <a:ext cx="422747" cy="422746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6" name="Line"/>
          <p:cNvSpPr/>
          <p:nvPr/>
        </p:nvSpPr>
        <p:spPr>
          <a:xfrm flipV="1">
            <a:off x="5302683" y="1872196"/>
            <a:ext cx="422746" cy="422746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7" name="Circle"/>
          <p:cNvSpPr/>
          <p:nvPr/>
        </p:nvSpPr>
        <p:spPr>
          <a:xfrm>
            <a:off x="5660142" y="2256334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8" name="Circle"/>
          <p:cNvSpPr/>
          <p:nvPr/>
        </p:nvSpPr>
        <p:spPr>
          <a:xfrm>
            <a:off x="6422142" y="2256334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9" name="Circle"/>
          <p:cNvSpPr/>
          <p:nvPr/>
        </p:nvSpPr>
        <p:spPr>
          <a:xfrm>
            <a:off x="7190492" y="2256334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0" name="Circle"/>
          <p:cNvSpPr/>
          <p:nvPr/>
        </p:nvSpPr>
        <p:spPr>
          <a:xfrm>
            <a:off x="5660142" y="1532434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1" name="Circle"/>
          <p:cNvSpPr/>
          <p:nvPr/>
        </p:nvSpPr>
        <p:spPr>
          <a:xfrm>
            <a:off x="6422142" y="1532434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2" name="Circle"/>
          <p:cNvSpPr/>
          <p:nvPr/>
        </p:nvSpPr>
        <p:spPr>
          <a:xfrm>
            <a:off x="7184142" y="1532434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3" name="Line"/>
          <p:cNvSpPr/>
          <p:nvPr/>
        </p:nvSpPr>
        <p:spPr>
          <a:xfrm>
            <a:off x="6062053" y="1725662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4" name="Line"/>
          <p:cNvSpPr/>
          <p:nvPr/>
        </p:nvSpPr>
        <p:spPr>
          <a:xfrm>
            <a:off x="6824053" y="1718548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5" name="Line"/>
          <p:cNvSpPr/>
          <p:nvPr/>
        </p:nvSpPr>
        <p:spPr>
          <a:xfrm>
            <a:off x="7586052" y="1725662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6" name="Line"/>
          <p:cNvSpPr/>
          <p:nvPr/>
        </p:nvSpPr>
        <p:spPr>
          <a:xfrm flipV="1">
            <a:off x="6024760" y="1875753"/>
            <a:ext cx="422746" cy="422747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7" name="Line"/>
          <p:cNvSpPr/>
          <p:nvPr/>
        </p:nvSpPr>
        <p:spPr>
          <a:xfrm flipV="1">
            <a:off x="6835278" y="1875753"/>
            <a:ext cx="422746" cy="422747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8" name="Line"/>
          <p:cNvSpPr/>
          <p:nvPr/>
        </p:nvSpPr>
        <p:spPr>
          <a:xfrm flipV="1">
            <a:off x="7555110" y="1875753"/>
            <a:ext cx="422746" cy="422747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9" name="Observation"/>
          <p:cNvSpPr txBox="1"/>
          <p:nvPr/>
        </p:nvSpPr>
        <p:spPr>
          <a:xfrm>
            <a:off x="1166144" y="2271503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观测</a:t>
            </a:r>
            <a:endParaRPr dirty="0"/>
          </a:p>
        </p:txBody>
      </p:sp>
      <p:sp>
        <p:nvSpPr>
          <p:cNvPr id="310" name="Explanation"/>
          <p:cNvSpPr txBox="1"/>
          <p:nvPr/>
        </p:nvSpPr>
        <p:spPr>
          <a:xfrm>
            <a:off x="1166144" y="1546774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解释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Equation"/>
              <p:cNvSpPr txBox="1"/>
              <p:nvPr/>
            </p:nvSpPr>
            <p:spPr>
              <a:xfrm>
                <a:off x="2719455" y="3370856"/>
                <a:ext cx="3962602" cy="2869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1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55" y="3370856"/>
                <a:ext cx="3962602" cy="286976"/>
              </a:xfrm>
              <a:prstGeom prst="rect">
                <a:avLst/>
              </a:prstGeom>
              <a:blipFill>
                <a:blip r:embed="rId2"/>
                <a:stretch>
                  <a:fillRect l="-2556" r="-17572" b="-6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Equation"/>
              <p:cNvSpPr txBox="1"/>
              <p:nvPr/>
            </p:nvSpPr>
            <p:spPr>
              <a:xfrm>
                <a:off x="2738912" y="4266570"/>
                <a:ext cx="2343380" cy="2869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1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912" y="4266570"/>
                <a:ext cx="2343380" cy="286977"/>
              </a:xfrm>
              <a:prstGeom prst="rect">
                <a:avLst/>
              </a:prstGeom>
              <a:blipFill>
                <a:blip r:embed="rId3"/>
                <a:stretch>
                  <a:fillRect l="-3804" r="-21739" b="-6956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3" name="o"/>
          <p:cNvSpPr/>
          <p:nvPr/>
        </p:nvSpPr>
        <p:spPr>
          <a:xfrm>
            <a:off x="2599443" y="793412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rgbClr val="FFFFFF"/>
                </a:solidFill>
              </a:defRPr>
            </a:lvl1pPr>
          </a:lstStyle>
          <a:p>
            <a:r>
              <a:t>o</a:t>
            </a:r>
          </a:p>
        </p:txBody>
      </p:sp>
      <p:sp>
        <p:nvSpPr>
          <p:cNvPr id="314" name="Circle"/>
          <p:cNvSpPr/>
          <p:nvPr/>
        </p:nvSpPr>
        <p:spPr>
          <a:xfrm>
            <a:off x="3361443" y="793412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5" name="Circle"/>
          <p:cNvSpPr/>
          <p:nvPr/>
        </p:nvSpPr>
        <p:spPr>
          <a:xfrm>
            <a:off x="4123443" y="793412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6" name="Circle"/>
          <p:cNvSpPr/>
          <p:nvPr/>
        </p:nvSpPr>
        <p:spPr>
          <a:xfrm>
            <a:off x="4885442" y="793412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7" name="Line"/>
          <p:cNvSpPr/>
          <p:nvPr/>
        </p:nvSpPr>
        <p:spPr>
          <a:xfrm>
            <a:off x="2789943" y="1183004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18" name="Line"/>
          <p:cNvSpPr/>
          <p:nvPr/>
        </p:nvSpPr>
        <p:spPr>
          <a:xfrm>
            <a:off x="3551943" y="1175890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19" name="Line"/>
          <p:cNvSpPr/>
          <p:nvPr/>
        </p:nvSpPr>
        <p:spPr>
          <a:xfrm>
            <a:off x="4313943" y="1183004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0" name="Line"/>
          <p:cNvSpPr/>
          <p:nvPr/>
        </p:nvSpPr>
        <p:spPr>
          <a:xfrm>
            <a:off x="5075943" y="1183004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1" name="Circle"/>
          <p:cNvSpPr/>
          <p:nvPr/>
        </p:nvSpPr>
        <p:spPr>
          <a:xfrm>
            <a:off x="5660142" y="796969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2" name="Circle"/>
          <p:cNvSpPr/>
          <p:nvPr/>
        </p:nvSpPr>
        <p:spPr>
          <a:xfrm>
            <a:off x="6422142" y="796969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3" name="Circle"/>
          <p:cNvSpPr/>
          <p:nvPr/>
        </p:nvSpPr>
        <p:spPr>
          <a:xfrm>
            <a:off x="7184142" y="796969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4" name="Line"/>
          <p:cNvSpPr/>
          <p:nvPr/>
        </p:nvSpPr>
        <p:spPr>
          <a:xfrm>
            <a:off x="5850643" y="1186561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5" name="Line"/>
          <p:cNvSpPr/>
          <p:nvPr/>
        </p:nvSpPr>
        <p:spPr>
          <a:xfrm>
            <a:off x="6612643" y="1179447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6" name="Line"/>
          <p:cNvSpPr/>
          <p:nvPr/>
        </p:nvSpPr>
        <p:spPr>
          <a:xfrm>
            <a:off x="7374642" y="1186561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7" name="Output"/>
          <p:cNvSpPr txBox="1"/>
          <p:nvPr/>
        </p:nvSpPr>
        <p:spPr>
          <a:xfrm>
            <a:off x="1166144" y="811310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输出</a:t>
            </a:r>
            <a:endParaRPr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ode 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代码</a:t>
            </a:r>
            <a:r>
              <a:rPr dirty="0"/>
              <a:t> …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Implementing an RNN  Language Model"/>
          <p:cNvSpPr txBox="1">
            <a:spLocks noGrp="1"/>
          </p:cNvSpPr>
          <p:nvPr>
            <p:ph type="title"/>
          </p:nvPr>
        </p:nvSpPr>
        <p:spPr>
          <a:xfrm>
            <a:off x="256694" y="1690574"/>
            <a:ext cx="8351212" cy="1762352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实现</a:t>
            </a:r>
            <a:r>
              <a:rPr lang="en-US" dirty="0"/>
              <a:t>RNN</a:t>
            </a:r>
            <a:r>
              <a:rPr lang="ja-JP" altLang="en-US"/>
              <a:t>语言模型</a:t>
            </a:r>
            <a:endParaRPr dirty="0"/>
          </a:p>
        </p:txBody>
      </p:sp>
      <p:pic>
        <p:nvPicPr>
          <p:cNvPr id="3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568" y="1230189"/>
            <a:ext cx="4276118" cy="2755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Input Enco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输入编码</a:t>
            </a:r>
            <a:endParaRPr dirty="0"/>
          </a:p>
        </p:txBody>
      </p:sp>
      <p:sp>
        <p:nvSpPr>
          <p:cNvPr id="335" name="Need to map input tokens to vecto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 dirty="0"/>
              <a:t>需要将输入标记映射到向量</a:t>
            </a:r>
          </a:p>
          <a:p>
            <a:pPr marL="1040731" lvl="1" indent="-240631"/>
            <a:r>
              <a:rPr lang="ja-JP" altLang="en-US" dirty="0"/>
              <a:t>选择颗粒度（单词，字符，音节）</a:t>
            </a:r>
          </a:p>
          <a:p>
            <a:pPr marL="1040731" lvl="1" indent="-240631"/>
            <a:r>
              <a:rPr lang="ja-JP" altLang="en-US" dirty="0"/>
              <a:t>映射到</a:t>
            </a:r>
            <a:r>
              <a:rPr lang="zh-CN" altLang="en-US" dirty="0"/>
              <a:t>独热</a:t>
            </a:r>
            <a:r>
              <a:rPr lang="en-US" altLang="zh-CN" dirty="0"/>
              <a:t>(One-hot)</a:t>
            </a:r>
            <a:r>
              <a:rPr lang="ja-JP" altLang="en-US" dirty="0"/>
              <a:t>编码的向量</a:t>
            </a:r>
          </a:p>
          <a:p>
            <a:pPr marL="240631" indent="-240631">
              <a:buSzPct val="100000"/>
              <a:buChar char="•"/>
            </a:pPr>
            <a:endParaRPr lang="ja-JP" altLang="en-US" dirty="0"/>
          </a:p>
          <a:p>
            <a:pPr marL="240631" indent="-240631">
              <a:buSzPct val="100000"/>
              <a:buChar char="•"/>
            </a:pPr>
            <a:endParaRPr lang="ja-JP" altLang="en-US" dirty="0"/>
          </a:p>
          <a:p>
            <a:pPr marL="240631" indent="-240631">
              <a:buSzPct val="100000"/>
              <a:buChar char="•"/>
            </a:pPr>
            <a:endParaRPr lang="ja-JP" altLang="en-US" dirty="0"/>
          </a:p>
          <a:p>
            <a:pPr marL="240631" indent="-240631">
              <a:buSzPct val="100000"/>
              <a:buChar char="•"/>
            </a:pPr>
            <a:endParaRPr lang="ja-JP" altLang="en-US" dirty="0"/>
          </a:p>
          <a:p>
            <a:pPr marL="240631" indent="-240631">
              <a:buSzPct val="100000"/>
              <a:buChar char="•"/>
            </a:pPr>
            <a:r>
              <a:rPr lang="ja-JP" altLang="en-US" dirty="0"/>
              <a:t>再乘以嵌入矩阵</a:t>
            </a:r>
            <a:r>
              <a:rPr lang="zh-CN" altLang="en-US" dirty="0"/>
              <a:t> </a:t>
            </a:r>
            <a:r>
              <a:rPr lang="en-US" dirty="0"/>
              <a:t>W</a:t>
            </a:r>
            <a:endParaRPr dirty="0"/>
          </a:p>
        </p:txBody>
      </p:sp>
      <p:pic>
        <p:nvPicPr>
          <p:cNvPr id="336" name="Screen Shot 2019-04-07 at 6.31.25 PM.png" descr="Screen Shot 2019-04-07 at 6.31.2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343150"/>
            <a:ext cx="8115300" cy="1651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Input Encoding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输入编码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7" name="Equation"/>
              <p:cNvSpPr txBox="1"/>
              <p:nvPr/>
            </p:nvSpPr>
            <p:spPr>
              <a:xfrm>
                <a:off x="865428" y="1831025"/>
                <a:ext cx="1226297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>
                          <a:latin typeface="Cambria Math" panose="02040503050406030204" pitchFamily="18" charset="0"/>
                        </a:rPr>
                        <m:t>简洁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向量</m:t>
                      </m:r>
                      <m:r>
                        <a:rPr lang="ja-JP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ja-JP" altLang="en-US"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5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28" y="1831025"/>
                <a:ext cx="1226297" cy="369332"/>
              </a:xfrm>
              <a:prstGeom prst="rect">
                <a:avLst/>
              </a:prstGeom>
              <a:blipFill>
                <a:blip r:embed="rId2"/>
                <a:stretch>
                  <a:fillRect l="-5473" r="-2985" b="-1967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8" name="Equation"/>
              <p:cNvSpPr txBox="1"/>
              <p:nvPr/>
            </p:nvSpPr>
            <p:spPr>
              <a:xfrm>
                <a:off x="835641" y="3277467"/>
                <a:ext cx="1263166" cy="27815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ja-JP" altLang="en-US">
                          <a:solidFill>
                            <a:srgbClr val="000000"/>
                          </a:solidFill>
                        </a:rPr>
                        <m:t>嵌入矩阵</m:t>
                      </m:r>
                      <m:r>
                        <a:rPr lang="ja-JP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ja-JP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5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41" y="3277467"/>
                <a:ext cx="1263166" cy="278153"/>
              </a:xfrm>
              <a:prstGeom prst="rect">
                <a:avLst/>
              </a:prstGeom>
              <a:blipFill>
                <a:blip r:embed="rId3"/>
                <a:stretch>
                  <a:fillRect l="-5000" t="-4348" r="-3000" b="-3913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T H E _ T I M E"/>
          <p:cNvSpPr txBox="1"/>
          <p:nvPr/>
        </p:nvSpPr>
        <p:spPr>
          <a:xfrm>
            <a:off x="2748964" y="284174"/>
            <a:ext cx="3629735" cy="524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dirty="0"/>
              <a:t>T H E _ T I M E</a:t>
            </a:r>
          </a:p>
        </p:txBody>
      </p:sp>
      <p:grpSp>
        <p:nvGrpSpPr>
          <p:cNvPr id="348" name="Group"/>
          <p:cNvGrpSpPr/>
          <p:nvPr/>
        </p:nvGrpSpPr>
        <p:grpSpPr>
          <a:xfrm>
            <a:off x="2580863" y="1185656"/>
            <a:ext cx="4181444" cy="1648815"/>
            <a:chOff x="0" y="0"/>
            <a:chExt cx="4347914" cy="1803292"/>
          </a:xfrm>
        </p:grpSpPr>
        <p:sp>
          <p:nvSpPr>
            <p:cNvPr id="340" name="1…"/>
            <p:cNvSpPr/>
            <p:nvPr/>
          </p:nvSpPr>
          <p:spPr>
            <a:xfrm>
              <a:off x="0" y="0"/>
              <a:ext cx="347415" cy="1803293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1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</p:txBody>
        </p:sp>
        <p:sp>
          <p:nvSpPr>
            <p:cNvPr id="341" name="0…"/>
            <p:cNvSpPr/>
            <p:nvPr/>
          </p:nvSpPr>
          <p:spPr>
            <a:xfrm>
              <a:off x="571500" y="0"/>
              <a:ext cx="347415" cy="1803293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1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</p:txBody>
        </p:sp>
        <p:sp>
          <p:nvSpPr>
            <p:cNvPr id="342" name="0…"/>
            <p:cNvSpPr/>
            <p:nvPr/>
          </p:nvSpPr>
          <p:spPr>
            <a:xfrm>
              <a:off x="1143000" y="0"/>
              <a:ext cx="347415" cy="1803293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1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</p:txBody>
        </p:sp>
        <p:sp>
          <p:nvSpPr>
            <p:cNvPr id="343" name="0…"/>
            <p:cNvSpPr/>
            <p:nvPr/>
          </p:nvSpPr>
          <p:spPr>
            <a:xfrm>
              <a:off x="1714500" y="0"/>
              <a:ext cx="347415" cy="1803293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1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</p:txBody>
        </p:sp>
        <p:sp>
          <p:nvSpPr>
            <p:cNvPr id="344" name="1…"/>
            <p:cNvSpPr/>
            <p:nvPr/>
          </p:nvSpPr>
          <p:spPr>
            <a:xfrm>
              <a:off x="2286000" y="0"/>
              <a:ext cx="347415" cy="1803293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1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</p:txBody>
        </p:sp>
        <p:sp>
          <p:nvSpPr>
            <p:cNvPr id="345" name="0…"/>
            <p:cNvSpPr/>
            <p:nvPr/>
          </p:nvSpPr>
          <p:spPr>
            <a:xfrm>
              <a:off x="2857500" y="0"/>
              <a:ext cx="347415" cy="1803293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1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</p:txBody>
        </p:sp>
        <p:sp>
          <p:nvSpPr>
            <p:cNvPr id="346" name="0…"/>
            <p:cNvSpPr/>
            <p:nvPr/>
          </p:nvSpPr>
          <p:spPr>
            <a:xfrm>
              <a:off x="3429000" y="0"/>
              <a:ext cx="347415" cy="1803293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1</a:t>
              </a:r>
            </a:p>
          </p:txBody>
        </p:sp>
        <p:sp>
          <p:nvSpPr>
            <p:cNvPr id="347" name="0…"/>
            <p:cNvSpPr/>
            <p:nvPr/>
          </p:nvSpPr>
          <p:spPr>
            <a:xfrm>
              <a:off x="4000500" y="0"/>
              <a:ext cx="347415" cy="1803293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1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</p:txBody>
        </p:sp>
      </p:grpSp>
      <p:sp>
        <p:nvSpPr>
          <p:cNvPr id="349" name="Line"/>
          <p:cNvSpPr/>
          <p:nvPr/>
        </p:nvSpPr>
        <p:spPr>
          <a:xfrm flipH="1">
            <a:off x="2735543" y="813872"/>
            <a:ext cx="168175" cy="39410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0" name="Line"/>
          <p:cNvSpPr/>
          <p:nvPr/>
        </p:nvSpPr>
        <p:spPr>
          <a:xfrm flipH="1">
            <a:off x="3277614" y="846017"/>
            <a:ext cx="131653" cy="3299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1" name="Line"/>
          <p:cNvSpPr/>
          <p:nvPr/>
        </p:nvSpPr>
        <p:spPr>
          <a:xfrm flipH="1">
            <a:off x="3788048" y="814022"/>
            <a:ext cx="147325" cy="39315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2" name="Line"/>
          <p:cNvSpPr/>
          <p:nvPr/>
        </p:nvSpPr>
        <p:spPr>
          <a:xfrm>
            <a:off x="4385120" y="800458"/>
            <a:ext cx="1" cy="41656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3" name="Line"/>
          <p:cNvSpPr/>
          <p:nvPr/>
        </p:nvSpPr>
        <p:spPr>
          <a:xfrm>
            <a:off x="4942244" y="801502"/>
            <a:ext cx="1" cy="41448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4" name="Line"/>
          <p:cNvSpPr/>
          <p:nvPr/>
        </p:nvSpPr>
        <p:spPr>
          <a:xfrm>
            <a:off x="5360610" y="797849"/>
            <a:ext cx="201861" cy="42672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5" name="Line"/>
          <p:cNvSpPr/>
          <p:nvPr/>
        </p:nvSpPr>
        <p:spPr>
          <a:xfrm>
            <a:off x="5923991" y="818086"/>
            <a:ext cx="149566" cy="38571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6" name="Line"/>
          <p:cNvSpPr/>
          <p:nvPr/>
        </p:nvSpPr>
        <p:spPr>
          <a:xfrm>
            <a:off x="6338941" y="798871"/>
            <a:ext cx="217664" cy="41137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9" name="Rectangle"/>
          <p:cNvSpPr/>
          <p:nvPr/>
        </p:nvSpPr>
        <p:spPr>
          <a:xfrm>
            <a:off x="3701403" y="3046469"/>
            <a:ext cx="1940364" cy="67037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0" name="Rectangle"/>
          <p:cNvSpPr/>
          <p:nvPr/>
        </p:nvSpPr>
        <p:spPr>
          <a:xfrm>
            <a:off x="2580863" y="3928839"/>
            <a:ext cx="334114" cy="90841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1" name="Rectangle"/>
          <p:cNvSpPr/>
          <p:nvPr/>
        </p:nvSpPr>
        <p:spPr>
          <a:xfrm>
            <a:off x="3130482" y="3928839"/>
            <a:ext cx="334114" cy="90841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Rectangle"/>
          <p:cNvSpPr/>
          <p:nvPr/>
        </p:nvSpPr>
        <p:spPr>
          <a:xfrm>
            <a:off x="3680100" y="3928839"/>
            <a:ext cx="334114" cy="90841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3" name="Rectangle"/>
          <p:cNvSpPr/>
          <p:nvPr/>
        </p:nvSpPr>
        <p:spPr>
          <a:xfrm>
            <a:off x="4229719" y="3928839"/>
            <a:ext cx="334114" cy="90841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4" name="Rectangle"/>
          <p:cNvSpPr/>
          <p:nvPr/>
        </p:nvSpPr>
        <p:spPr>
          <a:xfrm>
            <a:off x="4779337" y="3928839"/>
            <a:ext cx="334114" cy="90841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5" name="Rectangle"/>
          <p:cNvSpPr/>
          <p:nvPr/>
        </p:nvSpPr>
        <p:spPr>
          <a:xfrm>
            <a:off x="5328956" y="3928839"/>
            <a:ext cx="334114" cy="90841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6" name="Rectangle"/>
          <p:cNvSpPr/>
          <p:nvPr/>
        </p:nvSpPr>
        <p:spPr>
          <a:xfrm>
            <a:off x="5878574" y="3928839"/>
            <a:ext cx="334114" cy="90841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7" name="Rectangle"/>
          <p:cNvSpPr/>
          <p:nvPr/>
        </p:nvSpPr>
        <p:spPr>
          <a:xfrm>
            <a:off x="6428193" y="3928839"/>
            <a:ext cx="334114" cy="90841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" name="Equation"/>
              <p:cNvSpPr txBox="1"/>
              <p:nvPr/>
            </p:nvSpPr>
            <p:spPr>
              <a:xfrm>
                <a:off x="816801" y="4383760"/>
                <a:ext cx="1202252" cy="27725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ja-JP" altLang="en-US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嵌入</m:t>
                      </m:r>
                      <m:r>
                        <a:rPr lang="ja-JP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向</m:t>
                      </m:r>
                      <m:r>
                        <m:rPr>
                          <m:nor/>
                        </m:rPr>
                        <a:rPr lang="ja-JP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量</m:t>
                      </m:r>
                      <m:r>
                        <m:rPr>
                          <m:nor/>
                        </m:rPr>
                        <a:rPr lang="zh-CN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ja-JP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01" y="4383760"/>
                <a:ext cx="1202252" cy="277255"/>
              </a:xfrm>
              <a:prstGeom prst="rect">
                <a:avLst/>
              </a:prstGeom>
              <a:blipFill>
                <a:blip r:embed="rId4"/>
                <a:stretch>
                  <a:fillRect l="-7107" t="-6522" r="-5076" b="-3260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NN with hidden state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具有隐含状态机制的</a:t>
            </a:r>
            <a:r>
              <a:rPr lang="en-US" dirty="0"/>
              <a:t>RNN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Input  vector sequence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1009331"/>
                <a:ext cx="8205304" cy="385416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40631" indent="-240631">
                  <a:buSzPct val="100000"/>
                  <a:buFontTx/>
                  <a:buChar char="•"/>
                </a:pPr>
                <a:r>
                  <a:rPr lang="ja-JP" altLang="en-US"/>
                  <a:t>输入向量序列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ja-JP" altLang="en-US"/>
              </a:p>
              <a:p>
                <a:pPr marL="240631" indent="-240631">
                  <a:buSzPct val="100000"/>
                  <a:buChar char="•"/>
                </a:pPr>
                <a:r>
                  <a:rPr lang="ja-JP" altLang="en-US"/>
                  <a:t>隐含状态向量序列</a:t>
                </a:r>
                <a:endParaRPr lang="en-US" altLang="ja-JP" dirty="0"/>
              </a:p>
              <a:p>
                <a:pPr marL="1040731" lvl="1" indent="-240631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zh-CN" altLang="en-US" b="0" i="1" smtClean="0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</m:oMath>
                </a14:m>
                <a:endParaRPr lang="en-US" altLang="zh-CN" b="0" i="1" dirty="0">
                  <a:solidFill>
                    <a:srgbClr val="474746"/>
                  </a:solidFill>
                  <a:latin typeface="Cambria Math" panose="02040503050406030204" pitchFamily="18" charset="0"/>
                </a:endParaRPr>
              </a:p>
              <a:p>
                <a:pPr marL="1040731" lvl="1" indent="-240631"/>
                <a14:m>
                  <m:oMath xmlns:m="http://schemas.openxmlformats.org/officeDocument/2006/math">
                    <m:r>
                      <a:rPr lang="zh-CN" altLang="en-US" b="0" i="1" smtClean="0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ja-JP" altLang="en-US"/>
              </a:p>
              <a:p>
                <a:pPr marL="240631" indent="-240631">
                  <a:buSzPct val="100000"/>
                  <a:buChar char="•"/>
                </a:pPr>
                <a:r>
                  <a:rPr lang="ja-JP" altLang="en-US"/>
                  <a:t>输出向量</a:t>
                </a:r>
                <a:endParaRPr lang="en-US" altLang="ja-JP" dirty="0"/>
              </a:p>
              <a:p>
                <a:pPr marL="1040731" lvl="1" indent="-240631"/>
                <a:r>
                  <a:rPr lang="ja-JP" altLang="en-US"/>
                  <a:t>序列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𝐨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𝐨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zh-CN" altLang="en-US" b="0" i="1" smtClean="0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；   </m:t>
                    </m:r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𝐨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/>
              </a:p>
              <a:p>
                <a:pPr marL="1040731" lvl="1" indent="-240631"/>
                <a:r>
                  <a:rPr lang="ja-JP" altLang="en-US"/>
                  <a:t>读取序列以生成隐含状态，然后开始生成输出</a:t>
                </a:r>
                <a:endParaRPr lang="en-US" altLang="ja-JP" dirty="0"/>
              </a:p>
              <a:p>
                <a:pPr marL="1040731" lvl="1" indent="-240631"/>
                <a:r>
                  <a:rPr lang="ja-JP" altLang="en-US"/>
                  <a:t>输出向量通常用作下一个隐含状态的输入</a:t>
                </a:r>
                <a:endParaRPr dirty="0"/>
              </a:p>
            </p:txBody>
          </p:sp>
        </mc:Choice>
        <mc:Fallback xmlns="">
          <p:sp>
            <p:nvSpPr>
              <p:cNvPr id="371" name="Input  vector sequenc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1009331"/>
                <a:ext cx="8205304" cy="3854164"/>
              </a:xfrm>
              <a:prstGeom prst="rect">
                <a:avLst/>
              </a:prstGeom>
              <a:blipFill>
                <a:blip r:embed="rId2"/>
                <a:stretch>
                  <a:fillRect l="-1546" t="-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2" name="Equation"/>
          <p:cNvSpPr txBox="1"/>
          <p:nvPr/>
        </p:nvSpPr>
        <p:spPr>
          <a:xfrm>
            <a:off x="3065294" y="1512501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>
              <a:solidFill>
                <a:srgbClr val="474746"/>
              </a:solidFill>
            </a:endParaRPr>
          </a:p>
        </p:txBody>
      </p:sp>
      <p:sp>
        <p:nvSpPr>
          <p:cNvPr id="373" name="Equation"/>
          <p:cNvSpPr txBox="1"/>
          <p:nvPr/>
        </p:nvSpPr>
        <p:spPr>
          <a:xfrm>
            <a:off x="2773591" y="3887453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>
              <a:solidFill>
                <a:srgbClr val="474746"/>
              </a:solidFill>
            </a:endParaRPr>
          </a:p>
        </p:txBody>
      </p:sp>
      <p:sp>
        <p:nvSpPr>
          <p:cNvPr id="374" name="Equation"/>
          <p:cNvSpPr txBox="1"/>
          <p:nvPr/>
        </p:nvSpPr>
        <p:spPr>
          <a:xfrm>
            <a:off x="3077994" y="3014951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>
              <a:solidFill>
                <a:srgbClr val="474746"/>
              </a:solidFill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Output Deco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输出编码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Equation"/>
              <p:cNvSpPr txBox="1"/>
              <p:nvPr/>
            </p:nvSpPr>
            <p:spPr>
              <a:xfrm>
                <a:off x="871677" y="2216182"/>
                <a:ext cx="1788118" cy="37087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ja-JP" alt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解码矩阵</m:t>
                      </m:r>
                      <m:r>
                        <a:rPr lang="ja-JP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ar-AE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ar-AE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sz="24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77" y="2216182"/>
                <a:ext cx="1788118" cy="370871"/>
              </a:xfrm>
              <a:prstGeom prst="rect">
                <a:avLst/>
              </a:prstGeom>
              <a:blipFill>
                <a:blip r:embed="rId2"/>
                <a:stretch>
                  <a:fillRect l="-4965" t="-10000" b="-3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" name="Rectangle"/>
          <p:cNvSpPr/>
          <p:nvPr/>
        </p:nvSpPr>
        <p:spPr>
          <a:xfrm>
            <a:off x="5772993" y="1990757"/>
            <a:ext cx="2017614" cy="7331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87" name="Group"/>
          <p:cNvGrpSpPr/>
          <p:nvPr/>
        </p:nvGrpSpPr>
        <p:grpSpPr>
          <a:xfrm>
            <a:off x="4607842" y="771396"/>
            <a:ext cx="4347916" cy="993520"/>
            <a:chOff x="0" y="0"/>
            <a:chExt cx="4347914" cy="993519"/>
          </a:xfrm>
        </p:grpSpPr>
        <p:sp>
          <p:nvSpPr>
            <p:cNvPr id="379" name="Rectangle"/>
            <p:cNvSpPr/>
            <p:nvPr/>
          </p:nvSpPr>
          <p:spPr>
            <a:xfrm>
              <a:off x="0" y="0"/>
              <a:ext cx="347415" cy="993519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0" name="Rectangle"/>
            <p:cNvSpPr/>
            <p:nvPr/>
          </p:nvSpPr>
          <p:spPr>
            <a:xfrm>
              <a:off x="571500" y="0"/>
              <a:ext cx="347415" cy="993520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Rectangle"/>
            <p:cNvSpPr/>
            <p:nvPr/>
          </p:nvSpPr>
          <p:spPr>
            <a:xfrm>
              <a:off x="1143000" y="0"/>
              <a:ext cx="347415" cy="993519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Rectangle"/>
            <p:cNvSpPr/>
            <p:nvPr/>
          </p:nvSpPr>
          <p:spPr>
            <a:xfrm>
              <a:off x="1714500" y="0"/>
              <a:ext cx="347415" cy="993519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Rectangle"/>
            <p:cNvSpPr/>
            <p:nvPr/>
          </p:nvSpPr>
          <p:spPr>
            <a:xfrm>
              <a:off x="2286000" y="0"/>
              <a:ext cx="347415" cy="993519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Rectangle"/>
            <p:cNvSpPr/>
            <p:nvPr/>
          </p:nvSpPr>
          <p:spPr>
            <a:xfrm>
              <a:off x="2857500" y="0"/>
              <a:ext cx="347415" cy="993519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5" name="Rectangle"/>
            <p:cNvSpPr/>
            <p:nvPr/>
          </p:nvSpPr>
          <p:spPr>
            <a:xfrm>
              <a:off x="3429000" y="0"/>
              <a:ext cx="347415" cy="993519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6" name="Rectangle"/>
            <p:cNvSpPr/>
            <p:nvPr/>
          </p:nvSpPr>
          <p:spPr>
            <a:xfrm>
              <a:off x="4000500" y="0"/>
              <a:ext cx="347415" cy="993519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8" name="Equation"/>
              <p:cNvSpPr txBox="1"/>
              <p:nvPr/>
            </p:nvSpPr>
            <p:spPr>
              <a:xfrm>
                <a:off x="888153" y="1140891"/>
                <a:ext cx="1562928" cy="36965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 smtClean="0">
                          <a:latin typeface="Cambria Math" panose="02040503050406030204" pitchFamily="18" charset="0"/>
                        </a:rPr>
                        <m:t>输出</m:t>
                      </m:r>
                      <m:r>
                        <a:rPr lang="ja-JP" altLang="en-US" sz="2400" i="1">
                          <a:latin typeface="Cambria Math" panose="02040503050406030204" pitchFamily="18" charset="0"/>
                        </a:rPr>
                        <m:t>向量</m:t>
                      </m:r>
                      <m:r>
                        <a:rPr lang="ja-JP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ja-JP" altLang="en-US"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𝐨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8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53" y="1140891"/>
                <a:ext cx="1562928" cy="369653"/>
              </a:xfrm>
              <a:prstGeom prst="rect">
                <a:avLst/>
              </a:prstGeom>
              <a:blipFill>
                <a:blip r:embed="rId3"/>
                <a:stretch>
                  <a:fillRect l="-6452" t="-10000" r="-1613" b="-3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7" name="Group"/>
          <p:cNvGrpSpPr/>
          <p:nvPr/>
        </p:nvGrpSpPr>
        <p:grpSpPr>
          <a:xfrm>
            <a:off x="4607842" y="2949777"/>
            <a:ext cx="4347916" cy="1351352"/>
            <a:chOff x="0" y="0"/>
            <a:chExt cx="4347914" cy="1351351"/>
          </a:xfrm>
        </p:grpSpPr>
        <p:sp>
          <p:nvSpPr>
            <p:cNvPr id="389" name="Rectangle"/>
            <p:cNvSpPr/>
            <p:nvPr/>
          </p:nvSpPr>
          <p:spPr>
            <a:xfrm>
              <a:off x="0" y="0"/>
              <a:ext cx="347415" cy="135135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0" name="Rectangle"/>
            <p:cNvSpPr/>
            <p:nvPr/>
          </p:nvSpPr>
          <p:spPr>
            <a:xfrm>
              <a:off x="571500" y="0"/>
              <a:ext cx="347415" cy="135135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1" name="Rectangle"/>
            <p:cNvSpPr/>
            <p:nvPr/>
          </p:nvSpPr>
          <p:spPr>
            <a:xfrm>
              <a:off x="1143000" y="0"/>
              <a:ext cx="347415" cy="135135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2" name="Rectangle"/>
            <p:cNvSpPr/>
            <p:nvPr/>
          </p:nvSpPr>
          <p:spPr>
            <a:xfrm>
              <a:off x="1714500" y="0"/>
              <a:ext cx="347415" cy="135135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Rectangle"/>
            <p:cNvSpPr/>
            <p:nvPr/>
          </p:nvSpPr>
          <p:spPr>
            <a:xfrm>
              <a:off x="2286000" y="0"/>
              <a:ext cx="347415" cy="135135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4" name="Rectangle"/>
            <p:cNvSpPr/>
            <p:nvPr/>
          </p:nvSpPr>
          <p:spPr>
            <a:xfrm>
              <a:off x="2857500" y="0"/>
              <a:ext cx="347415" cy="135135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5" name="Rectangle"/>
            <p:cNvSpPr/>
            <p:nvPr/>
          </p:nvSpPr>
          <p:spPr>
            <a:xfrm>
              <a:off x="3429000" y="0"/>
              <a:ext cx="347415" cy="135135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6" name="Rectangle"/>
            <p:cNvSpPr/>
            <p:nvPr/>
          </p:nvSpPr>
          <p:spPr>
            <a:xfrm>
              <a:off x="4000500" y="0"/>
              <a:ext cx="347415" cy="135135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8" name="Equation"/>
              <p:cNvSpPr txBox="1"/>
              <p:nvPr/>
            </p:nvSpPr>
            <p:spPr>
              <a:xfrm>
                <a:off x="175935" y="3313480"/>
                <a:ext cx="4025195" cy="56266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𝐨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)∝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bSup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</m:d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𝐨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9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35" y="3313480"/>
                <a:ext cx="4025195" cy="562662"/>
              </a:xfrm>
              <a:prstGeom prst="rect">
                <a:avLst/>
              </a:prstGeom>
              <a:blipFill>
                <a:blip r:embed="rId4"/>
                <a:stretch>
                  <a:fillRect l="-2516" r="-754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9" name="One-hot decoding"/>
          <p:cNvSpPr txBox="1"/>
          <p:nvPr/>
        </p:nvSpPr>
        <p:spPr>
          <a:xfrm>
            <a:off x="991422" y="3839464"/>
            <a:ext cx="13234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lang="ja-JP" altLang="en-US"/>
              <a:t>单热解码</a:t>
            </a:r>
            <a:endParaRPr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radi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梯度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Long chain of dependencies for backprop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1009331"/>
                <a:ext cx="8205304" cy="394167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40631" indent="-240631">
                  <a:buSzPct val="100000"/>
                  <a:buChar char="•"/>
                </a:pPr>
                <a:r>
                  <a:rPr lang="ja-JP" altLang="en-US"/>
                  <a:t>反向传播的长链依赖关系</a:t>
                </a:r>
              </a:p>
              <a:p>
                <a:pPr marL="1040731" lvl="1" indent="-240631"/>
                <a:r>
                  <a:rPr lang="ja-JP" altLang="en-US"/>
                  <a:t>需要在内存中保留很多中间值</a:t>
                </a:r>
              </a:p>
              <a:p>
                <a:pPr marL="1040731" lvl="1" indent="-240631"/>
                <a:r>
                  <a:rPr lang="ja-JP" altLang="en-US"/>
                  <a:t>蝴蝶效应</a:t>
                </a:r>
              </a:p>
              <a:p>
                <a:pPr marL="1040731" lvl="1" indent="-240631"/>
                <a:r>
                  <a:rPr lang="ja-JP" altLang="en-US"/>
                  <a:t>梯度消失或发散（稍后会详细介绍）</a:t>
                </a:r>
              </a:p>
              <a:p>
                <a:pPr marL="240631" indent="-240631">
                  <a:buSzPct val="100000"/>
                  <a:buFontTx/>
                  <a:buChar char="•"/>
                </a:pPr>
                <a:r>
                  <a:rPr lang="ja-JP" altLang="en-US"/>
                  <a:t>裁剪梯度以防止发散</a:t>
                </a:r>
                <a:endParaRPr lang="en-US" altLang="ja-JP" dirty="0"/>
              </a:p>
              <a:p>
                <a:pPr marL="240631" indent="-240631">
                  <a:buSzPct val="100000"/>
                  <a:buChar char="•"/>
                </a:pPr>
                <a:endParaRPr lang="en-US" altLang="ja-JP" dirty="0"/>
              </a:p>
              <a:p>
                <a:pPr>
                  <a:buSzPct val="100000"/>
                </a:pPr>
                <a:endParaRPr lang="en-US" altLang="ja-JP" dirty="0"/>
              </a:p>
              <a:p>
                <a:pPr marL="240631" indent="-240631">
                  <a:buSzPct val="100000"/>
                  <a:buFontTx/>
                  <a:buChar char="•"/>
                </a:pPr>
                <a:r>
                  <a:rPr lang="ja-JP" altLang="en-US"/>
                  <a:t>重新缩放到最大尺寸为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的梯度</a:t>
                </a:r>
                <a:endParaRPr dirty="0"/>
              </a:p>
            </p:txBody>
          </p:sp>
        </mc:Choice>
        <mc:Fallback xmlns="">
          <p:sp>
            <p:nvSpPr>
              <p:cNvPr id="402" name="Long chain of dependencies for backprop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1009331"/>
                <a:ext cx="8205304" cy="3941674"/>
              </a:xfrm>
              <a:prstGeom prst="rect">
                <a:avLst/>
              </a:prstGeom>
              <a:blipFill>
                <a:blip r:embed="rId2"/>
                <a:stretch>
                  <a:fillRect l="-1546" t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Equation"/>
              <p:cNvSpPr txBox="1"/>
              <p:nvPr/>
            </p:nvSpPr>
            <p:spPr>
              <a:xfrm>
                <a:off x="1204268" y="3242959"/>
                <a:ext cx="2567500" cy="75011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𝐠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den>
                          </m:f>
                        </m:e>
                      </m:d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𝐠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0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268" y="3242959"/>
                <a:ext cx="2567500" cy="750114"/>
              </a:xfrm>
              <a:prstGeom prst="rect">
                <a:avLst/>
              </a:prstGeom>
              <a:blipFill>
                <a:blip r:embed="rId3"/>
                <a:stretch>
                  <a:fillRect l="-3941" r="-3941" b="-1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4" name="Equation"/>
          <p:cNvSpPr txBox="1"/>
          <p:nvPr/>
        </p:nvSpPr>
        <p:spPr>
          <a:xfrm>
            <a:off x="5458307" y="4270883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>
              <a:solidFill>
                <a:srgbClr val="474746"/>
              </a:solidFill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equence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序列模型</a:t>
            </a: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erplex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困惑度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7" name="Typically measure accuracy with log-likelihood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1009331"/>
                <a:ext cx="8186474" cy="4267806"/>
              </a:xfrm>
              <a:prstGeom prst="rect">
                <a:avLst/>
              </a:prstGeom>
            </p:spPr>
            <p:txBody>
              <a:bodyPr/>
              <a:lstStyle/>
              <a:p>
                <a:pPr marL="240631" indent="-240631">
                  <a:buSzPct val="100000"/>
                  <a:buChar char="•"/>
                </a:pPr>
                <a:r>
                  <a:rPr lang="ja-JP" altLang="en-US" dirty="0"/>
                  <a:t>通常使用对数似然来测量准确度</a:t>
                </a:r>
              </a:p>
              <a:p>
                <a:pPr marL="240631" indent="-240631">
                  <a:buSzPct val="100000"/>
                  <a:buChar char="•"/>
                </a:pPr>
                <a:r>
                  <a:rPr lang="ja-JP" altLang="en-US" dirty="0"/>
                  <a:t>这使得不同长度的输出无法比较</a:t>
                </a:r>
                <a:endParaRPr lang="en-US" altLang="ja-JP" dirty="0"/>
              </a:p>
              <a:p>
                <a:pPr>
                  <a:buSzPct val="100000"/>
                </a:pPr>
                <a:r>
                  <a:rPr lang="en-US" altLang="ja-JP" dirty="0"/>
                  <a:t>	</a:t>
                </a:r>
                <a:r>
                  <a:rPr lang="ja-JP" altLang="en-US" dirty="0"/>
                  <a:t>（例如，一个坏模型的较短输出的</a:t>
                </a:r>
                <a:r>
                  <a:rPr lang="zh-CN" altLang="en-US" dirty="0"/>
                  <a:t>效果</a:t>
                </a:r>
                <a:r>
                  <a:rPr lang="ja-JP" altLang="en-US" dirty="0"/>
                  <a:t>可能比一个优秀模</a:t>
                </a:r>
                <a:r>
                  <a:rPr lang="en-US" altLang="ja-JP" dirty="0"/>
                  <a:t>	</a:t>
                </a:r>
                <a:r>
                  <a:rPr lang="ja-JP" altLang="en-US" dirty="0"/>
                  <a:t>型的较长输出的性能具有更好的对数似然）</a:t>
                </a:r>
              </a:p>
              <a:p>
                <a:pPr marL="240631" indent="-240631">
                  <a:buSzPct val="100000"/>
                  <a:buChar char="•"/>
                </a:pPr>
                <a:r>
                  <a:rPr lang="ja-JP" altLang="en-US" dirty="0"/>
                  <a:t>将对数似然</a:t>
                </a:r>
                <a:r>
                  <a:rPr lang="zh-CN" altLang="en-US" dirty="0"/>
                  <a:t>标准化</a:t>
                </a:r>
                <a:r>
                  <a:rPr lang="ja-JP" altLang="en-US" dirty="0"/>
                  <a:t>为序列长度</a:t>
                </a:r>
              </a:p>
              <a:p>
                <a:pPr marL="240631" indent="-240631">
                  <a:buSzPct val="100000"/>
                  <a:buChar char="•"/>
                </a:pPr>
                <a:endParaRPr lang="ja-JP" altLang="en-US" dirty="0"/>
              </a:p>
              <a:p>
                <a:pPr marL="240631" indent="-240631">
                  <a:buSzPct val="100000"/>
                  <a:buChar char="•"/>
                </a:pPr>
                <a:endParaRPr lang="ja-JP" altLang="en-US" dirty="0"/>
              </a:p>
              <a:p>
                <a:pPr marL="240631" indent="-240631">
                  <a:buSzPct val="100000"/>
                  <a:buFontTx/>
                  <a:buChar char="•"/>
                </a:pPr>
                <a:r>
                  <a:rPr lang="ja-JP" altLang="en-US" dirty="0"/>
                  <a:t>困惑度是指数版本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474746"/>
                  </a:solidFill>
                </a:endParaRPr>
              </a:p>
              <a:p>
                <a:pPr>
                  <a:buSzPct val="100000"/>
                </a:pPr>
                <a:r>
                  <a:rPr lang="ja-JP" altLang="en-US" dirty="0"/>
                  <a:t>（平均有效选择的数量）</a:t>
                </a:r>
                <a:endParaRPr dirty="0"/>
              </a:p>
            </p:txBody>
          </p:sp>
        </mc:Choice>
        <mc:Fallback xmlns="">
          <p:sp>
            <p:nvSpPr>
              <p:cNvPr id="407" name="Typically measure accuracy with log-likelihood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1009331"/>
                <a:ext cx="8186474" cy="4267806"/>
              </a:xfrm>
              <a:prstGeom prst="rect">
                <a:avLst/>
              </a:prstGeom>
              <a:blipFill>
                <a:blip r:embed="rId2"/>
                <a:stretch>
                  <a:fillRect l="-1713" t="-1143" r="-1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8" name="Equation"/>
              <p:cNvSpPr txBox="1"/>
              <p:nvPr/>
            </p:nvSpPr>
            <p:spPr>
              <a:xfrm>
                <a:off x="563400" y="3055367"/>
                <a:ext cx="7759688" cy="73847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limUpp>
                        <m:limUp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lim>
                      </m:limUpp>
                      <m:r>
                        <m:rPr>
                          <m:sty m:val="p"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model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2400" b="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m:rPr>
                          <m:nor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vs</m:t>
                      </m:r>
                      <m:r>
                        <m:rPr>
                          <m:nor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zh-CN" altLang="en-US" sz="2400" b="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:=−</m:t>
                      </m:r>
                      <m:f>
                        <m:f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limUpp>
                        <m:limUp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lim>
                      </m:limUpp>
                      <m:r>
                        <m:rPr>
                          <m:sty m:val="p"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model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0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00" y="3055367"/>
                <a:ext cx="7759688" cy="738472"/>
              </a:xfrm>
              <a:prstGeom prst="rect">
                <a:avLst/>
              </a:prstGeom>
              <a:blipFill>
                <a:blip r:embed="rId3"/>
                <a:stretch>
                  <a:fillRect r="-817" b="-847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" name="Equation"/>
          <p:cNvSpPr txBox="1"/>
          <p:nvPr/>
        </p:nvSpPr>
        <p:spPr>
          <a:xfrm>
            <a:off x="5456504" y="3968165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>
              <a:solidFill>
                <a:srgbClr val="474746"/>
              </a:solidFill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ode 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代码</a:t>
            </a:r>
            <a:r>
              <a:rPr dirty="0"/>
              <a:t> …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6" y="-483543"/>
            <a:ext cx="9148012" cy="6110586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Truncated Backprop Through Time"/>
          <p:cNvSpPr txBox="1">
            <a:spLocks noGrp="1"/>
          </p:cNvSpPr>
          <p:nvPr>
            <p:ph type="title"/>
          </p:nvPr>
        </p:nvSpPr>
        <p:spPr>
          <a:xfrm>
            <a:off x="167382" y="2106697"/>
            <a:ext cx="8809236" cy="930106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截断通过时间反向传播</a:t>
            </a:r>
            <a:endParaRPr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urrent Neural Networks (with hidden state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循环神经网络</a:t>
            </a:r>
            <a:endParaRPr dirty="0"/>
          </a:p>
        </p:txBody>
      </p:sp>
      <p:sp>
        <p:nvSpPr>
          <p:cNvPr id="280" name="Hidden State update…"/>
          <p:cNvSpPr txBox="1">
            <a:spLocks noGrp="1"/>
          </p:cNvSpPr>
          <p:nvPr>
            <p:ph type="body" sz="half" idx="1"/>
          </p:nvPr>
        </p:nvSpPr>
        <p:spPr>
          <a:xfrm>
            <a:off x="469348" y="2956923"/>
            <a:ext cx="8205304" cy="1767376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隐含状态更新</a:t>
            </a:r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r>
              <a:rPr lang="ja-JP" altLang="en-US"/>
              <a:t>观察更新</a:t>
            </a:r>
            <a:endParaRPr dirty="0"/>
          </a:p>
        </p:txBody>
      </p:sp>
      <p:sp>
        <p:nvSpPr>
          <p:cNvPr id="281" name="x"/>
          <p:cNvSpPr/>
          <p:nvPr/>
        </p:nvSpPr>
        <p:spPr>
          <a:xfrm>
            <a:off x="2599443" y="2252777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rgbClr val="FFFFFF"/>
                </a:solidFill>
              </a:defRPr>
            </a:lvl1pPr>
          </a:lstStyle>
          <a:p>
            <a:r>
              <a:t>x</a:t>
            </a:r>
          </a:p>
        </p:txBody>
      </p:sp>
      <p:sp>
        <p:nvSpPr>
          <p:cNvPr id="282" name="Circle"/>
          <p:cNvSpPr/>
          <p:nvPr/>
        </p:nvSpPr>
        <p:spPr>
          <a:xfrm>
            <a:off x="3361443" y="2252777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Circle"/>
          <p:cNvSpPr/>
          <p:nvPr/>
        </p:nvSpPr>
        <p:spPr>
          <a:xfrm>
            <a:off x="4129793" y="2252777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Circle"/>
          <p:cNvSpPr/>
          <p:nvPr/>
        </p:nvSpPr>
        <p:spPr>
          <a:xfrm>
            <a:off x="4891792" y="2252777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5" name="h"/>
          <p:cNvSpPr/>
          <p:nvPr/>
        </p:nvSpPr>
        <p:spPr>
          <a:xfrm>
            <a:off x="2599443" y="1528877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rgbClr val="FFFFFF"/>
                </a:solidFill>
              </a:defRPr>
            </a:lvl1pPr>
          </a:lstStyle>
          <a:p>
            <a:r>
              <a:t>h</a:t>
            </a:r>
          </a:p>
        </p:txBody>
      </p:sp>
      <p:sp>
        <p:nvSpPr>
          <p:cNvPr id="286" name="Circle"/>
          <p:cNvSpPr/>
          <p:nvPr/>
        </p:nvSpPr>
        <p:spPr>
          <a:xfrm>
            <a:off x="3361443" y="1528877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7" name="Circle"/>
          <p:cNvSpPr/>
          <p:nvPr/>
        </p:nvSpPr>
        <p:spPr>
          <a:xfrm>
            <a:off x="4123443" y="1528877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8" name="Circle"/>
          <p:cNvSpPr/>
          <p:nvPr/>
        </p:nvSpPr>
        <p:spPr>
          <a:xfrm>
            <a:off x="4885442" y="1528877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9" name="Line"/>
          <p:cNvSpPr/>
          <p:nvPr/>
        </p:nvSpPr>
        <p:spPr>
          <a:xfrm>
            <a:off x="3001353" y="1722105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0" name="Line"/>
          <p:cNvSpPr/>
          <p:nvPr/>
        </p:nvSpPr>
        <p:spPr>
          <a:xfrm>
            <a:off x="3763353" y="1714991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1" name="Line"/>
          <p:cNvSpPr/>
          <p:nvPr/>
        </p:nvSpPr>
        <p:spPr>
          <a:xfrm>
            <a:off x="4525353" y="1722105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2" name="Line"/>
          <p:cNvSpPr/>
          <p:nvPr/>
        </p:nvSpPr>
        <p:spPr>
          <a:xfrm>
            <a:off x="5287353" y="1722105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3" name="Line"/>
          <p:cNvSpPr/>
          <p:nvPr/>
        </p:nvSpPr>
        <p:spPr>
          <a:xfrm flipV="1">
            <a:off x="2964060" y="1872196"/>
            <a:ext cx="422746" cy="422746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4" name="Line"/>
          <p:cNvSpPr/>
          <p:nvPr/>
        </p:nvSpPr>
        <p:spPr>
          <a:xfrm flipV="1">
            <a:off x="3774578" y="1872196"/>
            <a:ext cx="422746" cy="422746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5" name="Line"/>
          <p:cNvSpPr/>
          <p:nvPr/>
        </p:nvSpPr>
        <p:spPr>
          <a:xfrm flipV="1">
            <a:off x="4494410" y="1872196"/>
            <a:ext cx="422747" cy="422746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6" name="Line"/>
          <p:cNvSpPr/>
          <p:nvPr/>
        </p:nvSpPr>
        <p:spPr>
          <a:xfrm flipV="1">
            <a:off x="5302683" y="1872196"/>
            <a:ext cx="422746" cy="422746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7" name="Circle"/>
          <p:cNvSpPr/>
          <p:nvPr/>
        </p:nvSpPr>
        <p:spPr>
          <a:xfrm>
            <a:off x="5660142" y="2256334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8" name="Circle"/>
          <p:cNvSpPr/>
          <p:nvPr/>
        </p:nvSpPr>
        <p:spPr>
          <a:xfrm>
            <a:off x="6422142" y="2256334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9" name="Circle"/>
          <p:cNvSpPr/>
          <p:nvPr/>
        </p:nvSpPr>
        <p:spPr>
          <a:xfrm>
            <a:off x="7190492" y="2256334"/>
            <a:ext cx="381001" cy="381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0" name="Circle"/>
          <p:cNvSpPr/>
          <p:nvPr/>
        </p:nvSpPr>
        <p:spPr>
          <a:xfrm>
            <a:off x="5660142" y="1532434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1" name="Circle"/>
          <p:cNvSpPr/>
          <p:nvPr/>
        </p:nvSpPr>
        <p:spPr>
          <a:xfrm>
            <a:off x="6422142" y="1532434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2" name="Circle"/>
          <p:cNvSpPr/>
          <p:nvPr/>
        </p:nvSpPr>
        <p:spPr>
          <a:xfrm>
            <a:off x="7184142" y="1532434"/>
            <a:ext cx="381001" cy="381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3" name="Line"/>
          <p:cNvSpPr/>
          <p:nvPr/>
        </p:nvSpPr>
        <p:spPr>
          <a:xfrm>
            <a:off x="6062053" y="1725662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4" name="Line"/>
          <p:cNvSpPr/>
          <p:nvPr/>
        </p:nvSpPr>
        <p:spPr>
          <a:xfrm>
            <a:off x="6824053" y="1718548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5" name="Line"/>
          <p:cNvSpPr/>
          <p:nvPr/>
        </p:nvSpPr>
        <p:spPr>
          <a:xfrm>
            <a:off x="7586052" y="1725662"/>
            <a:ext cx="339181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6" name="Line"/>
          <p:cNvSpPr/>
          <p:nvPr/>
        </p:nvSpPr>
        <p:spPr>
          <a:xfrm flipV="1">
            <a:off x="6024760" y="1875753"/>
            <a:ext cx="422746" cy="422747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7" name="Line"/>
          <p:cNvSpPr/>
          <p:nvPr/>
        </p:nvSpPr>
        <p:spPr>
          <a:xfrm flipV="1">
            <a:off x="6835278" y="1875753"/>
            <a:ext cx="422746" cy="422747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8" name="Line"/>
          <p:cNvSpPr/>
          <p:nvPr/>
        </p:nvSpPr>
        <p:spPr>
          <a:xfrm flipV="1">
            <a:off x="7555110" y="1875753"/>
            <a:ext cx="422746" cy="422747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9" name="Observation"/>
          <p:cNvSpPr txBox="1"/>
          <p:nvPr/>
        </p:nvSpPr>
        <p:spPr>
          <a:xfrm>
            <a:off x="1166144" y="2271503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观测</a:t>
            </a:r>
            <a:endParaRPr dirty="0"/>
          </a:p>
        </p:txBody>
      </p:sp>
      <p:sp>
        <p:nvSpPr>
          <p:cNvPr id="310" name="Explanation"/>
          <p:cNvSpPr txBox="1"/>
          <p:nvPr/>
        </p:nvSpPr>
        <p:spPr>
          <a:xfrm>
            <a:off x="1166144" y="1546774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解释</a:t>
            </a:r>
            <a:endParaRPr dirty="0"/>
          </a:p>
        </p:txBody>
      </p:sp>
      <p:sp>
        <p:nvSpPr>
          <p:cNvPr id="313" name="o"/>
          <p:cNvSpPr/>
          <p:nvPr/>
        </p:nvSpPr>
        <p:spPr>
          <a:xfrm>
            <a:off x="2599443" y="793412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700">
                <a:solidFill>
                  <a:srgbClr val="FFFFFF"/>
                </a:solidFill>
              </a:defRPr>
            </a:lvl1pPr>
          </a:lstStyle>
          <a:p>
            <a:r>
              <a:t>o</a:t>
            </a:r>
          </a:p>
        </p:txBody>
      </p:sp>
      <p:sp>
        <p:nvSpPr>
          <p:cNvPr id="314" name="Circle"/>
          <p:cNvSpPr/>
          <p:nvPr/>
        </p:nvSpPr>
        <p:spPr>
          <a:xfrm>
            <a:off x="3361443" y="793412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5" name="Circle"/>
          <p:cNvSpPr/>
          <p:nvPr/>
        </p:nvSpPr>
        <p:spPr>
          <a:xfrm>
            <a:off x="4123443" y="793412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6" name="Circle"/>
          <p:cNvSpPr/>
          <p:nvPr/>
        </p:nvSpPr>
        <p:spPr>
          <a:xfrm>
            <a:off x="4885442" y="793412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7" name="Line"/>
          <p:cNvSpPr/>
          <p:nvPr/>
        </p:nvSpPr>
        <p:spPr>
          <a:xfrm>
            <a:off x="2789943" y="1183004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18" name="Line"/>
          <p:cNvSpPr/>
          <p:nvPr/>
        </p:nvSpPr>
        <p:spPr>
          <a:xfrm>
            <a:off x="3551943" y="1175890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19" name="Line"/>
          <p:cNvSpPr/>
          <p:nvPr/>
        </p:nvSpPr>
        <p:spPr>
          <a:xfrm>
            <a:off x="4313943" y="1183004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0" name="Line"/>
          <p:cNvSpPr/>
          <p:nvPr/>
        </p:nvSpPr>
        <p:spPr>
          <a:xfrm>
            <a:off x="5075943" y="1183004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1" name="Circle"/>
          <p:cNvSpPr/>
          <p:nvPr/>
        </p:nvSpPr>
        <p:spPr>
          <a:xfrm>
            <a:off x="5660142" y="796969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2" name="Circle"/>
          <p:cNvSpPr/>
          <p:nvPr/>
        </p:nvSpPr>
        <p:spPr>
          <a:xfrm>
            <a:off x="6422142" y="796969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3" name="Circle"/>
          <p:cNvSpPr/>
          <p:nvPr/>
        </p:nvSpPr>
        <p:spPr>
          <a:xfrm>
            <a:off x="7184142" y="796969"/>
            <a:ext cx="381001" cy="38100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4" name="Line"/>
          <p:cNvSpPr/>
          <p:nvPr/>
        </p:nvSpPr>
        <p:spPr>
          <a:xfrm>
            <a:off x="5850643" y="1186561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5" name="Line"/>
          <p:cNvSpPr/>
          <p:nvPr/>
        </p:nvSpPr>
        <p:spPr>
          <a:xfrm>
            <a:off x="6612643" y="1179447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6" name="Line"/>
          <p:cNvSpPr/>
          <p:nvPr/>
        </p:nvSpPr>
        <p:spPr>
          <a:xfrm>
            <a:off x="7374642" y="1186561"/>
            <a:ext cx="1" cy="33918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7" name="Output"/>
          <p:cNvSpPr txBox="1"/>
          <p:nvPr/>
        </p:nvSpPr>
        <p:spPr>
          <a:xfrm>
            <a:off x="1166144" y="811310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输出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Equation">
                <a:extLst>
                  <a:ext uri="{FF2B5EF4-FFF2-40B4-BE49-F238E27FC236}">
                    <a16:creationId xmlns:a16="http://schemas.microsoft.com/office/drawing/2014/main" id="{EA5ADA05-1BF7-534C-A6B7-7EF9A898EFC4}"/>
                  </a:ext>
                </a:extLst>
              </p:cNvPr>
              <p:cNvSpPr txBox="1"/>
              <p:nvPr/>
            </p:nvSpPr>
            <p:spPr>
              <a:xfrm>
                <a:off x="2719455" y="3505534"/>
                <a:ext cx="2238374" cy="2869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51" name="Equation">
                <a:extLst>
                  <a:ext uri="{FF2B5EF4-FFF2-40B4-BE49-F238E27FC236}">
                    <a16:creationId xmlns:a16="http://schemas.microsoft.com/office/drawing/2014/main" id="{EA5ADA05-1BF7-534C-A6B7-7EF9A898E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55" y="3505534"/>
                <a:ext cx="2238374" cy="286976"/>
              </a:xfrm>
              <a:prstGeom prst="rect">
                <a:avLst/>
              </a:prstGeom>
              <a:blipFill>
                <a:blip r:embed="rId2"/>
                <a:stretch>
                  <a:fillRect l="-4520" r="-27684" b="-6956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Equation">
                <a:extLst>
                  <a:ext uri="{FF2B5EF4-FFF2-40B4-BE49-F238E27FC236}">
                    <a16:creationId xmlns:a16="http://schemas.microsoft.com/office/drawing/2014/main" id="{BCFCE45B-551A-DA43-9305-849E719497A7}"/>
                  </a:ext>
                </a:extLst>
              </p:cNvPr>
              <p:cNvSpPr txBox="1"/>
              <p:nvPr/>
            </p:nvSpPr>
            <p:spPr>
              <a:xfrm>
                <a:off x="2719455" y="4437323"/>
                <a:ext cx="1447901" cy="2869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52" name="Equation">
                <a:extLst>
                  <a:ext uri="{FF2B5EF4-FFF2-40B4-BE49-F238E27FC236}">
                    <a16:creationId xmlns:a16="http://schemas.microsoft.com/office/drawing/2014/main" id="{BCFCE45B-551A-DA43-9305-849E71949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55" y="4437323"/>
                <a:ext cx="1447901" cy="286977"/>
              </a:xfrm>
              <a:prstGeom prst="rect">
                <a:avLst/>
              </a:prstGeom>
              <a:blipFill>
                <a:blip r:embed="rId3"/>
                <a:stretch>
                  <a:fillRect l="-4348" r="-29565" b="-6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16315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BDC21-6717-DB45-A3F1-208AE7BC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目标函数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B4F98-47AA-8048-928A-4668D3340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RNN</a:t>
            </a:r>
            <a:r>
              <a:rPr lang="zh-CN" altLang="en-US" dirty="0"/>
              <a:t> </a:t>
            </a:r>
            <a:r>
              <a:rPr lang="ja-JP" altLang="en-US"/>
              <a:t>生成的输出需要与目标标签进行比较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ja-JP" alt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ja-JP" alt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梯度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24F27-BCBB-0A4F-A947-E48C1930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091" y="1493404"/>
            <a:ext cx="2743200" cy="86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D4E5A8-3D40-BF40-BACF-6A92E97DB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091" y="2520331"/>
            <a:ext cx="58928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2895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4D29077-154A-B149-830E-717281F91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66" y="3353594"/>
            <a:ext cx="458583" cy="3362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49ED43-4647-2B42-B5EA-22F046B4A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980" y="1876392"/>
            <a:ext cx="458583" cy="3362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8AFBC7-43F3-6745-982F-B0E45E2F2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隐含状态梯度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E051B-C9F9-3540-8E0F-DF1BFD4B2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目标函数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ja-JP" alt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ja-JP" alt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ja-JP" alt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梯度递归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48F29-D73C-F64A-BA05-03991B9C7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782" y="216356"/>
            <a:ext cx="558800" cy="34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2AF68A-B544-F440-8B66-8C821CFBE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66" y="1641186"/>
            <a:ext cx="7772400" cy="86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E28681-C0AC-F44A-957B-54A6E37D1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66" y="3385344"/>
            <a:ext cx="57277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255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B4FEE-7C6E-F447-8BFE-7905E26BD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梯度递归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9D88EA-6A4E-FE42-B0D2-C15350FA3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</p:spPr>
        <p:txBody>
          <a:bodyPr/>
          <a:lstStyle/>
          <a:p>
            <a:r>
              <a:rPr lang="ja-JP" altLang="en-US"/>
              <a:t>隐含状态梯度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7AB1F-B6AC-A646-AF32-3930C57C8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782" y="216356"/>
            <a:ext cx="558800" cy="34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7E4762-166D-794F-8660-04CB15952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32" y="1581354"/>
            <a:ext cx="6481764" cy="129924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4E36C3A-9B1F-0F46-A729-09A39438BB8E}"/>
              </a:ext>
            </a:extLst>
          </p:cNvPr>
          <p:cNvSpPr/>
          <p:nvPr/>
        </p:nvSpPr>
        <p:spPr>
          <a:xfrm>
            <a:off x="554182" y="3330669"/>
            <a:ext cx="2032000" cy="910885"/>
          </a:xfrm>
          <a:prstGeom prst="wedgeRoundRectCallout">
            <a:avLst>
              <a:gd name="adj1" fmla="val 55531"/>
              <a:gd name="adj2" fmla="val -14241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4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太多项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095BCE5-9D6B-674C-8C6C-BD05CF0B1F9B}"/>
              </a:ext>
            </a:extLst>
          </p:cNvPr>
          <p:cNvSpPr/>
          <p:nvPr/>
        </p:nvSpPr>
        <p:spPr>
          <a:xfrm>
            <a:off x="3077514" y="3130613"/>
            <a:ext cx="2032000" cy="1310995"/>
          </a:xfrm>
          <a:prstGeom prst="wedgeRoundRectCallout">
            <a:avLst>
              <a:gd name="adj1" fmla="val -31742"/>
              <a:gd name="adj2" fmla="val -104116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不稳定</a:t>
            </a:r>
            <a:endParaRPr kumimoji="0" lang="en-US" altLang="ja-JP" sz="2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（</a:t>
            </a:r>
            <a:r>
              <a:rPr kumimoji="0" lang="ja-JP" altLang="en-US" sz="2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易发散</a:t>
            </a: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）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B635F4B-FF71-7844-AC9E-463700E7ADE5}"/>
              </a:ext>
            </a:extLst>
          </p:cNvPr>
          <p:cNvSpPr/>
          <p:nvPr/>
        </p:nvSpPr>
        <p:spPr>
          <a:xfrm>
            <a:off x="5811705" y="3375768"/>
            <a:ext cx="2032000" cy="910885"/>
          </a:xfrm>
          <a:prstGeom prst="wedgeRoundRectCallout">
            <a:avLst>
              <a:gd name="adj1" fmla="val -107651"/>
              <a:gd name="adj2" fmla="val -146473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>
              <a:spcBef>
                <a:spcPts val="900"/>
              </a:spcBef>
            </a:pPr>
            <a:r>
              <a:rPr lang="zh-CN" altLang="en-US" sz="4000" b="1" dirty="0">
                <a:solidFill>
                  <a:schemeClr val="bg1"/>
                </a:solidFill>
              </a:rPr>
              <a:t>开销大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0960097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B4FEE-7C6E-F447-8BFE-7905E26BD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梯度递归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9D88EA-6A4E-FE42-B0D2-C15350FA3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</p:spPr>
        <p:txBody>
          <a:bodyPr/>
          <a:lstStyle/>
          <a:p>
            <a:r>
              <a:rPr lang="ja-JP" altLang="en-US"/>
              <a:t>隐含状态梯度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7AB1F-B6AC-A646-AF32-3930C57C8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782" y="216356"/>
            <a:ext cx="558800" cy="342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3F0C44-54D2-194F-A476-F227AAC0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69" y="1644669"/>
            <a:ext cx="6254121" cy="29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44509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B4FEE-7C6E-F447-8BFE-7905E26BD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梯度递归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9D88EA-6A4E-FE42-B0D2-C15350FA3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</p:spPr>
        <p:txBody>
          <a:bodyPr/>
          <a:lstStyle/>
          <a:p>
            <a:r>
              <a:rPr lang="ja-JP" altLang="en-US"/>
              <a:t>隐含状态梯度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7AB1F-B6AC-A646-AF32-3930C57C8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485" y="249811"/>
            <a:ext cx="558800" cy="342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307E61-1926-474F-B0E9-9A241104A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64" y="1625248"/>
            <a:ext cx="6295737" cy="2938011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B99F981-3D2E-D24C-896D-457EF216938B}"/>
              </a:ext>
            </a:extLst>
          </p:cNvPr>
          <p:cNvSpPr/>
          <p:nvPr/>
        </p:nvSpPr>
        <p:spPr>
          <a:xfrm>
            <a:off x="6875268" y="1777510"/>
            <a:ext cx="2032000" cy="706574"/>
          </a:xfrm>
          <a:prstGeom prst="wedgeRoundRectCallout">
            <a:avLst>
              <a:gd name="adj1" fmla="val -204014"/>
              <a:gd name="adj2" fmla="val 189893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丢弃梯度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941833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Truncated BPT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截断通过时间反向传播</a:t>
            </a:r>
            <a:endParaRPr dirty="0"/>
          </a:p>
        </p:txBody>
      </p:sp>
      <p:sp>
        <p:nvSpPr>
          <p:cNvPr id="593" name="Don’t truncate (naive strategy, costly and divergent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不截断</a:t>
            </a:r>
            <a:r>
              <a:rPr lang="zh-CN" altLang="en-US" dirty="0"/>
              <a:t>？</a:t>
            </a:r>
            <a:r>
              <a:rPr lang="ja-JP" altLang="en-US"/>
              <a:t>（天真的策略，昂贵</a:t>
            </a:r>
            <a:r>
              <a:rPr lang="zh-CN" altLang="en-US" dirty="0"/>
              <a:t>，</a:t>
            </a:r>
            <a:r>
              <a:rPr lang="ja-JP" altLang="en-US"/>
              <a:t>发散）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以固定间隔截断（标准方法，近似但效果很好）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可变长度（</a:t>
            </a:r>
            <a:r>
              <a:rPr lang="en-US" dirty="0" err="1"/>
              <a:t>Tallec</a:t>
            </a:r>
            <a:r>
              <a:rPr lang="zh-CN" altLang="en-US" dirty="0"/>
              <a:t> </a:t>
            </a:r>
            <a:r>
              <a:rPr lang="en-US" altLang="ja-JP" dirty="0"/>
              <a:t>and</a:t>
            </a:r>
            <a:r>
              <a:rPr lang="zh-CN" altLang="en-US" dirty="0"/>
              <a:t> </a:t>
            </a:r>
            <a:r>
              <a:rPr lang="en-US" dirty="0"/>
              <a:t>Olivier，2015）</a:t>
            </a:r>
          </a:p>
          <a:p>
            <a:pPr marL="1040731" lvl="1" indent="-240631"/>
            <a:r>
              <a:rPr lang="ja-JP" altLang="en-US"/>
              <a:t>重新加权后可提高近似度，在实践中效果不佳</a:t>
            </a:r>
            <a:endParaRPr dirty="0"/>
          </a:p>
        </p:txBody>
      </p:sp>
      <p:pic>
        <p:nvPicPr>
          <p:cNvPr id="5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24" y="3009900"/>
            <a:ext cx="8038152" cy="1421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me matters (Koren, 2009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zh-CN" altLang="en-US" dirty="0"/>
              <a:t>序列数据</a:t>
            </a:r>
            <a:r>
              <a:rPr lang="en-US" altLang="zh-CN" dirty="0"/>
              <a:t>:  </a:t>
            </a:r>
            <a:r>
              <a:rPr lang="ja-JP" altLang="en-US" dirty="0"/>
              <a:t>时间重要性</a:t>
            </a:r>
            <a:r>
              <a:rPr lang="zh-CN" altLang="en-US" dirty="0"/>
              <a:t> </a:t>
            </a:r>
            <a:r>
              <a:rPr dirty="0"/>
              <a:t>(</a:t>
            </a:r>
            <a:r>
              <a:rPr dirty="0" err="1"/>
              <a:t>Koren</a:t>
            </a:r>
            <a:r>
              <a:rPr dirty="0"/>
              <a:t>, 2009)</a:t>
            </a: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19" y="577850"/>
            <a:ext cx="6230162" cy="4313188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Netflix changed…"/>
          <p:cNvSpPr/>
          <p:nvPr/>
        </p:nvSpPr>
        <p:spPr>
          <a:xfrm>
            <a:off x="4156075" y="2939216"/>
            <a:ext cx="3553572" cy="1405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747" y="0"/>
                </a:moveTo>
                <a:cubicBezTo>
                  <a:pt x="5575" y="0"/>
                  <a:pt x="5437" y="437"/>
                  <a:pt x="5437" y="976"/>
                </a:cubicBezTo>
                <a:lnTo>
                  <a:pt x="5437" y="7348"/>
                </a:lnTo>
                <a:lnTo>
                  <a:pt x="0" y="9294"/>
                </a:lnTo>
                <a:lnTo>
                  <a:pt x="5437" y="11245"/>
                </a:lnTo>
                <a:lnTo>
                  <a:pt x="5437" y="20624"/>
                </a:lnTo>
                <a:cubicBezTo>
                  <a:pt x="5437" y="21163"/>
                  <a:pt x="5575" y="21600"/>
                  <a:pt x="5747" y="21600"/>
                </a:cubicBezTo>
                <a:lnTo>
                  <a:pt x="21290" y="21600"/>
                </a:lnTo>
                <a:cubicBezTo>
                  <a:pt x="21461" y="21600"/>
                  <a:pt x="21600" y="21163"/>
                  <a:pt x="21600" y="20624"/>
                </a:cubicBezTo>
                <a:lnTo>
                  <a:pt x="21600" y="976"/>
                </a:lnTo>
                <a:cubicBezTo>
                  <a:pt x="21600" y="437"/>
                  <a:pt x="21461" y="0"/>
                  <a:pt x="21290" y="0"/>
                </a:cubicBezTo>
                <a:lnTo>
                  <a:pt x="5747" y="0"/>
                </a:lnTo>
                <a:close/>
              </a:path>
            </a:pathLst>
          </a:cu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r">
              <a:defRPr sz="3200">
                <a:solidFill>
                  <a:srgbClr val="FFFFFF"/>
                </a:solidFill>
              </a:defRPr>
            </a:pPr>
            <a:r>
              <a:rPr lang="en-US" dirty="0"/>
              <a:t>Netflix</a:t>
            </a:r>
            <a:r>
              <a:rPr lang="ja-JP" altLang="en-US" dirty="0"/>
              <a:t>改变了</a:t>
            </a:r>
          </a:p>
          <a:p>
            <a:pPr algn="r">
              <a:defRPr sz="3200">
                <a:solidFill>
                  <a:srgbClr val="FFFFFF"/>
                </a:solidFill>
              </a:defRPr>
            </a:pPr>
            <a:r>
              <a:rPr lang="ja-JP" altLang="en-US" dirty="0"/>
              <a:t>它的</a:t>
            </a:r>
            <a:r>
              <a:rPr lang="zh-CN" altLang="en-US" dirty="0"/>
              <a:t>评价</a:t>
            </a:r>
            <a:r>
              <a:rPr lang="ja-JP" altLang="en-US" dirty="0"/>
              <a:t>系统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Truncated BPT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截断通过时间反向传播</a:t>
            </a:r>
            <a:endParaRPr dirty="0"/>
          </a:p>
        </p:txBody>
      </p:sp>
      <p:sp>
        <p:nvSpPr>
          <p:cNvPr id="593" name="Don’t truncate (naive strategy, costly and divergent)…"/>
          <p:cNvSpPr txBox="1">
            <a:spLocks noGrp="1"/>
          </p:cNvSpPr>
          <p:nvPr>
            <p:ph type="body" idx="1"/>
          </p:nvPr>
        </p:nvSpPr>
        <p:spPr>
          <a:xfrm>
            <a:off x="340592" y="916971"/>
            <a:ext cx="8205304" cy="3553928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以固定间隔截断（标准方法，近似但效果很好）</a:t>
            </a:r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可变长度（</a:t>
            </a:r>
            <a:r>
              <a:rPr lang="en-US" dirty="0" err="1"/>
              <a:t>Tallec</a:t>
            </a:r>
            <a:r>
              <a:rPr lang="zh-CN" altLang="en-US" dirty="0"/>
              <a:t> </a:t>
            </a:r>
            <a:r>
              <a:rPr lang="en-US" altLang="ja-JP" dirty="0"/>
              <a:t>and</a:t>
            </a:r>
            <a:r>
              <a:rPr lang="zh-CN" altLang="en-US" dirty="0"/>
              <a:t> </a:t>
            </a:r>
            <a:r>
              <a:rPr lang="en-US" dirty="0"/>
              <a:t>Olivier，2015）</a:t>
            </a:r>
          </a:p>
          <a:p>
            <a:pPr marL="1040731" lvl="1" indent="-240631"/>
            <a:r>
              <a:rPr lang="ja-JP" altLang="en-US"/>
              <a:t>重新加权后可提高近似度，在实践中效果不佳</a:t>
            </a:r>
            <a:endParaRPr dirty="0"/>
          </a:p>
        </p:txBody>
      </p:sp>
      <p:pic>
        <p:nvPicPr>
          <p:cNvPr id="5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24" y="3009900"/>
            <a:ext cx="8038152" cy="142195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Equation">
                <a:extLst>
                  <a:ext uri="{FF2B5EF4-FFF2-40B4-BE49-F238E27FC236}">
                    <a16:creationId xmlns:a16="http://schemas.microsoft.com/office/drawing/2014/main" id="{2B43F52D-0E4B-DD4A-8AD6-7D29EB274337}"/>
                  </a:ext>
                </a:extLst>
              </p:cNvPr>
              <p:cNvSpPr txBox="1"/>
              <p:nvPr/>
            </p:nvSpPr>
            <p:spPr>
              <a:xfrm>
                <a:off x="631017" y="1617154"/>
                <a:ext cx="5291646" cy="2884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5" name="Equation">
                <a:extLst>
                  <a:ext uri="{FF2B5EF4-FFF2-40B4-BE49-F238E27FC236}">
                    <a16:creationId xmlns:a16="http://schemas.microsoft.com/office/drawing/2014/main" id="{2B43F52D-0E4B-DD4A-8AD6-7D29EB274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17" y="1617154"/>
                <a:ext cx="5291646" cy="288491"/>
              </a:xfrm>
              <a:prstGeom prst="rect">
                <a:avLst/>
              </a:prstGeom>
              <a:blipFill>
                <a:blip r:embed="rId3"/>
                <a:stretch>
                  <a:fillRect l="-1199" r="-21103" b="-6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818958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runcated BPT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截断通过时间反向传播</a:t>
            </a:r>
            <a:endParaRPr dirty="0"/>
          </a:p>
        </p:txBody>
      </p:sp>
      <p:sp>
        <p:nvSpPr>
          <p:cNvPr id="597" name="Random variable instead of simple trunc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zh-CN" altLang="en-US" dirty="0"/>
              <a:t>随机变量而不是简单的截断</a:t>
            </a:r>
            <a:endParaRPr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Char char="•"/>
            </a:pPr>
            <a:endParaRPr lang="en-US" dirty="0"/>
          </a:p>
          <a:p>
            <a:pPr marL="240631" indent="-240631">
              <a:buSzPct val="100000"/>
              <a:buChar char="•"/>
            </a:pPr>
            <a:r>
              <a:rPr lang="zh-CN" altLang="en-US" dirty="0"/>
              <a:t>变量长度</a:t>
            </a:r>
            <a:r>
              <a:rPr dirty="0"/>
              <a:t>(</a:t>
            </a:r>
            <a:r>
              <a:rPr dirty="0" err="1"/>
              <a:t>Tallec</a:t>
            </a:r>
            <a:r>
              <a:rPr dirty="0"/>
              <a:t> and Olivier, 2015)</a:t>
            </a:r>
            <a:br>
              <a:rPr dirty="0"/>
            </a:br>
            <a:r>
              <a:rPr dirty="0"/>
              <a:t>(</a:t>
            </a:r>
            <a:r>
              <a:rPr lang="zh-CN" altLang="en-US" dirty="0"/>
              <a:t>和重新加权重之后一样</a:t>
            </a:r>
            <a:r>
              <a:rPr dirty="0"/>
              <a:t>, </a:t>
            </a:r>
            <a:r>
              <a:rPr lang="zh-CN" altLang="en-US" dirty="0"/>
              <a:t>实际中并没有改善</a:t>
            </a:r>
            <a:r>
              <a:rPr dirty="0"/>
              <a:t>)</a:t>
            </a:r>
          </a:p>
        </p:txBody>
      </p:sp>
      <p:pic>
        <p:nvPicPr>
          <p:cNvPr id="5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14" y="3141305"/>
            <a:ext cx="8038152" cy="142195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9" name="Equation"/>
              <p:cNvSpPr txBox="1"/>
              <p:nvPr/>
            </p:nvSpPr>
            <p:spPr>
              <a:xfrm>
                <a:off x="1926177" y="1691043"/>
                <a:ext cx="5291646" cy="2884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59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177" y="1691043"/>
                <a:ext cx="5291646" cy="288491"/>
              </a:xfrm>
              <a:prstGeom prst="rect">
                <a:avLst/>
              </a:prstGeom>
              <a:blipFill>
                <a:blip r:embed="rId3"/>
                <a:stretch>
                  <a:fillRect l="-1439" r="-23741" b="-6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omputational Grap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计算图</a:t>
            </a:r>
            <a:endParaRPr dirty="0"/>
          </a:p>
        </p:txBody>
      </p:sp>
      <p:pic>
        <p:nvPicPr>
          <p:cNvPr id="6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29" y="1041449"/>
            <a:ext cx="7926942" cy="34510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Example in detai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详细示例</a:t>
            </a:r>
            <a:endParaRPr dirty="0"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DDE2E-B4EA-0F44-B83D-428E80185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详细示例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B5C16-9700-2645-80B2-43CD77EBE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线性</a:t>
            </a:r>
            <a:r>
              <a:rPr lang="zh-CN" altLang="en-US" dirty="0"/>
              <a:t> </a:t>
            </a:r>
            <a:r>
              <a:rPr lang="en-US" dirty="0"/>
              <a:t>RNN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输出梯度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ja-JP" alt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更新梯度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409C9-29A1-8A45-8E08-EE1938B71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151" y="1120037"/>
            <a:ext cx="5047446" cy="340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32043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DDE2E-B4EA-0F44-B83D-428E80185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详细示例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B5C16-9700-2645-80B2-43CD77EBE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线性</a:t>
            </a:r>
            <a:r>
              <a:rPr lang="zh-CN" altLang="en-US" dirty="0"/>
              <a:t> </a:t>
            </a:r>
            <a:r>
              <a:rPr lang="en-US" dirty="0"/>
              <a:t>RNN</a:t>
            </a:r>
          </a:p>
          <a:p>
            <a:endParaRPr lang="ja-JP" alt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更新梯度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全部递归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F2A67-138E-D242-A12B-15F0EE05A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383" y="1147706"/>
            <a:ext cx="5176440" cy="353513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A3DDCEF-A5A8-DB42-8B0C-654BCCCC3F16}"/>
              </a:ext>
            </a:extLst>
          </p:cNvPr>
          <p:cNvSpPr/>
          <p:nvPr/>
        </p:nvSpPr>
        <p:spPr>
          <a:xfrm>
            <a:off x="6884505" y="3563187"/>
            <a:ext cx="2032000" cy="706574"/>
          </a:xfrm>
          <a:prstGeom prst="wedgeRoundRectCallout">
            <a:avLst>
              <a:gd name="adj1" fmla="val -173105"/>
              <a:gd name="adj2" fmla="val -87234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丢弃梯度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5026068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Truncation in pract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Truncation in practice</a:t>
            </a:r>
          </a:p>
        </p:txBody>
      </p:sp>
      <p:sp>
        <p:nvSpPr>
          <p:cNvPr id="621" name="Compute forward pass across truncation boundari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计算正向传播</a:t>
            </a:r>
          </a:p>
          <a:p>
            <a:pPr marL="240631" indent="-240631">
              <a:buSzPct val="100000"/>
              <a:buFontTx/>
              <a:buChar char="•"/>
            </a:pPr>
            <a:r>
              <a:rPr lang="ja-JP" altLang="en-US"/>
              <a:t>计算反向传播只到截断边界（通常也是小批量边界）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在代码中</a:t>
            </a:r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r>
              <a:rPr lang="ja-JP" altLang="en-US"/>
              <a:t>顺序采样比随机采样更准确的原因</a:t>
            </a:r>
            <a:endParaRPr dirty="0"/>
          </a:p>
        </p:txBody>
      </p:sp>
      <p:sp>
        <p:nvSpPr>
          <p:cNvPr id="622" name="for s in state:…"/>
          <p:cNvSpPr txBox="1"/>
          <p:nvPr/>
        </p:nvSpPr>
        <p:spPr>
          <a:xfrm>
            <a:off x="2322217" y="1983654"/>
            <a:ext cx="3040222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ts val="4400"/>
              </a:lnSpc>
              <a:defRPr sz="240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 dirty="0">
                <a:solidFill>
                  <a:srgbClr val="007020"/>
                </a:solidFill>
              </a:rPr>
              <a:t>for</a:t>
            </a:r>
            <a:r>
              <a:rPr dirty="0"/>
              <a:t> s </a:t>
            </a:r>
            <a:r>
              <a:rPr b="1" dirty="0">
                <a:solidFill>
                  <a:srgbClr val="007020"/>
                </a:solidFill>
              </a:rPr>
              <a:t>in</a:t>
            </a:r>
            <a:r>
              <a:rPr dirty="0"/>
              <a:t> state:</a:t>
            </a:r>
          </a:p>
          <a:p>
            <a:pPr>
              <a:lnSpc>
                <a:spcPts val="4400"/>
              </a:lnSpc>
              <a:defRPr sz="240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</a:t>
            </a:r>
            <a:r>
              <a:rPr dirty="0" err="1"/>
              <a:t>s</a:t>
            </a:r>
            <a:r>
              <a:rPr dirty="0" err="1">
                <a:solidFill>
                  <a:srgbClr val="666666"/>
                </a:solidFill>
              </a:rPr>
              <a:t>.</a:t>
            </a:r>
            <a:r>
              <a:rPr dirty="0" err="1"/>
              <a:t>detach</a:t>
            </a:r>
            <a:r>
              <a:rPr dirty="0"/>
              <a:t>()  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ated Recurrent Unit (GRU)"/>
          <p:cNvSpPr txBox="1">
            <a:spLocks noGrp="1"/>
          </p:cNvSpPr>
          <p:nvPr>
            <p:ph type="title"/>
          </p:nvPr>
        </p:nvSpPr>
        <p:spPr>
          <a:xfrm>
            <a:off x="685800" y="1169102"/>
            <a:ext cx="7772400" cy="93010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ja-JP" altLang="en-US"/>
              <a:t>门控循环单元（</a:t>
            </a:r>
            <a:r>
              <a:rPr lang="en-US" dirty="0"/>
              <a:t>GRU）</a:t>
            </a:r>
            <a:endParaRPr dirty="0"/>
          </a:p>
        </p:txBody>
      </p:sp>
      <p:pic>
        <p:nvPicPr>
          <p:cNvPr id="6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550" y="3052440"/>
            <a:ext cx="1435100" cy="143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2334890"/>
            <a:ext cx="2870200" cy="287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2753990"/>
            <a:ext cx="2032000" cy="203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350" y="3261990"/>
            <a:ext cx="1016000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050" y="3408040"/>
            <a:ext cx="723900" cy="72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350" y="3515990"/>
            <a:ext cx="508000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750" y="3592190"/>
            <a:ext cx="355600" cy="35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750" y="3642990"/>
            <a:ext cx="254000" cy="25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aying attention to a sequ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rPr lang="ja-JP" altLang="en-US"/>
              <a:t>在一个序列的注意力</a:t>
            </a:r>
            <a:endParaRPr dirty="0"/>
          </a:p>
        </p:txBody>
      </p:sp>
      <p:sp>
        <p:nvSpPr>
          <p:cNvPr id="635" name="Not all observations are equally relevant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735273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并非所有元素都具有同等意义</a:t>
            </a:r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r>
              <a:rPr lang="ja-JP" altLang="en-US"/>
              <a:t>只记住相关的元素</a:t>
            </a:r>
          </a:p>
          <a:p>
            <a:pPr marL="1040731" lvl="1" indent="-240631"/>
            <a:r>
              <a:rPr lang="ja-JP" altLang="en-US"/>
              <a:t>需要注意的机制（更新门）</a:t>
            </a:r>
          </a:p>
          <a:p>
            <a:pPr marL="1040731" lvl="1" indent="-240631"/>
            <a:r>
              <a:rPr lang="ja-JP" altLang="en-US"/>
              <a:t>需要忘记的机制（重置门）</a:t>
            </a:r>
            <a:endParaRPr b="1" dirty="0"/>
          </a:p>
        </p:txBody>
      </p:sp>
      <p:grpSp>
        <p:nvGrpSpPr>
          <p:cNvPr id="642" name="Group"/>
          <p:cNvGrpSpPr/>
          <p:nvPr/>
        </p:nvGrpSpPr>
        <p:grpSpPr>
          <a:xfrm>
            <a:off x="673100" y="1626225"/>
            <a:ext cx="8187108" cy="1123325"/>
            <a:chOff x="0" y="0"/>
            <a:chExt cx="8187107" cy="1123324"/>
          </a:xfrm>
        </p:grpSpPr>
        <p:pic>
          <p:nvPicPr>
            <p:cNvPr id="63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03562" cy="11233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7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1300" y="0"/>
              <a:ext cx="1203562" cy="11233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2600" y="0"/>
              <a:ext cx="1203562" cy="11233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9900" y="0"/>
              <a:ext cx="1138608" cy="11233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5300" y="0"/>
              <a:ext cx="1203562" cy="11233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1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3545" y="0"/>
              <a:ext cx="1203563" cy="11233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F57B-CAE5-854D-A440-C8DA3C4A4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门控循环单元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34D39A-0233-FE46-9527-0C09E9985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72" y="1736440"/>
            <a:ext cx="6037588" cy="32327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91ABBB-BEEE-3C44-87F6-68CD8D3C8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72" y="857830"/>
            <a:ext cx="3759200" cy="749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equence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序列模型</a:t>
            </a:r>
            <a:endParaRPr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AC6034-B724-D13E-C68C-6742D6C6E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数据的顺序具有</a:t>
            </a:r>
            <a:r>
              <a:rPr lang="zh-CN" altLang="en-US" dirty="0" smtClean="0"/>
              <a:t>关联性</a:t>
            </a:r>
            <a:r>
              <a:rPr lang="zh-CN" altLang="en-US" dirty="0" smtClean="0"/>
              <a:t>；即，</a:t>
            </a:r>
            <a:r>
              <a:rPr lang="zh-CN" altLang="en-US" dirty="0" smtClean="0"/>
              <a:t>不是</a:t>
            </a:r>
            <a:r>
              <a:rPr lang="zh-CN" altLang="en-US" dirty="0"/>
              <a:t>相互</a:t>
            </a:r>
            <a:r>
              <a:rPr lang="zh-CN" altLang="en-US" dirty="0" smtClean="0"/>
              <a:t>独立的</a:t>
            </a:r>
            <a:r>
              <a:rPr lang="en-US" altLang="zh-CN" dirty="0" smtClean="0"/>
              <a:t>.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例如</a:t>
            </a:r>
            <a:r>
              <a:rPr lang="en-US" altLang="zh-CN" dirty="0"/>
              <a:t>, </a:t>
            </a:r>
            <a:r>
              <a:rPr lang="zh-CN" altLang="en-US" dirty="0"/>
              <a:t>电影评分随着时间的推移，人们对电影的看法会发生很大的变化</a:t>
            </a:r>
            <a:r>
              <a:rPr lang="en-US" altLang="zh-CN" dirty="0"/>
              <a:t>: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zh-CN" altLang="en-US" sz="2000" dirty="0"/>
              <a:t>锚定（</a:t>
            </a:r>
            <a:r>
              <a:rPr lang="en-US" altLang="zh-CN" sz="2000" dirty="0"/>
              <a:t>anchoring</a:t>
            </a:r>
            <a:r>
              <a:rPr lang="zh-CN" altLang="en-US" sz="2000" dirty="0"/>
              <a:t>）效应：基于其他人的意见做出评价。</a:t>
            </a:r>
            <a:endParaRPr lang="en-US" altLang="zh-CN" sz="2000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zh-CN" altLang="en-US" sz="2000" dirty="0"/>
              <a:t>享乐适应（</a:t>
            </a:r>
            <a:r>
              <a:rPr lang="en-US" altLang="zh-CN" sz="2000" dirty="0"/>
              <a:t>hedonic adaption</a:t>
            </a:r>
            <a:r>
              <a:rPr lang="zh-CN" altLang="en-US" sz="2000" dirty="0"/>
              <a:t>）：人们迅速接受并且适应一种更好或者更坏的情况 作为新的常态。</a:t>
            </a:r>
            <a:endParaRPr lang="en-US" altLang="zh-CN" sz="2000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zh-CN" altLang="en-US" sz="2000" dirty="0"/>
              <a:t>季节性（</a:t>
            </a:r>
            <a:r>
              <a:rPr lang="en-US" altLang="zh-CN" sz="2000" dirty="0"/>
              <a:t>seasonality</a:t>
            </a:r>
            <a:r>
              <a:rPr lang="zh-CN" altLang="en-US" sz="2000" dirty="0"/>
              <a:t>）：少有观众喜欢在八月看圣诞老人的电影。</a:t>
            </a:r>
            <a:endParaRPr lang="en-US" altLang="zh-CN" sz="2000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zh-CN" altLang="en-US" sz="2000" dirty="0"/>
              <a:t>有时，电影会由于导演或演员在制作中的不当行为变得不受欢迎。</a:t>
            </a:r>
          </a:p>
        </p:txBody>
      </p:sp>
    </p:spTree>
    <p:extLst>
      <p:ext uri="{BB962C8B-B14F-4D97-AF65-F5344CB8AC3E}">
        <p14:creationId xmlns:p14="http://schemas.microsoft.com/office/powerpoint/2010/main" val="21382408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Candidate Hidden St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候选隐含状态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9" name="Equation"/>
              <p:cNvSpPr txBox="1"/>
              <p:nvPr/>
            </p:nvSpPr>
            <p:spPr>
              <a:xfrm>
                <a:off x="908772" y="823349"/>
                <a:ext cx="5100930" cy="3752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˜</m:t>
                              </m:r>
                            </m:lim>
                          </m:limUpp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⊙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64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72" y="823349"/>
                <a:ext cx="5100930" cy="375210"/>
              </a:xfrm>
              <a:prstGeom prst="rect">
                <a:avLst/>
              </a:prstGeom>
              <a:blipFill>
                <a:blip r:embed="rId2"/>
                <a:stretch>
                  <a:fillRect l="-2244" r="-17207" b="-8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BA927B8-F6B9-F345-A726-65B9861D1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72" y="1736440"/>
            <a:ext cx="6037588" cy="323272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Hidden St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隐含状态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3" name="Equation"/>
              <p:cNvSpPr txBox="1"/>
              <p:nvPr/>
            </p:nvSpPr>
            <p:spPr>
              <a:xfrm>
                <a:off x="908772" y="858547"/>
                <a:ext cx="3778912" cy="34001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)⊙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˜</m:t>
                              </m:r>
                            </m:lim>
                          </m:limUpp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65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72" y="858547"/>
                <a:ext cx="3778912" cy="340012"/>
              </a:xfrm>
              <a:prstGeom prst="rect">
                <a:avLst/>
              </a:prstGeom>
              <a:blipFill>
                <a:blip r:embed="rId2"/>
                <a:stretch>
                  <a:fillRect l="-3030" r="-17845" b="-9629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3D8F80-7559-664E-A658-AF42B4A61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72" y="1736440"/>
            <a:ext cx="6037588" cy="323272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Hidden St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门控循环单元（</a:t>
            </a:r>
            <a:r>
              <a:rPr lang="en-US" dirty="0"/>
              <a:t>GRU）</a:t>
            </a:r>
            <a:r>
              <a:rPr lang="ja-JP" altLang="en-US"/>
              <a:t>总结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D8F80-7559-664E-A658-AF42B4A61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61" y="1151863"/>
            <a:ext cx="4942069" cy="26461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D587D7-6632-034D-AD01-4EB22CF64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684" y="1407392"/>
            <a:ext cx="4353716" cy="150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3524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Code 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代码</a:t>
            </a:r>
            <a:r>
              <a:rPr dirty="0"/>
              <a:t> …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Long Short Term Memory"/>
          <p:cNvSpPr txBox="1">
            <a:spLocks noGrp="1"/>
          </p:cNvSpPr>
          <p:nvPr>
            <p:ph type="title"/>
          </p:nvPr>
        </p:nvSpPr>
        <p:spPr>
          <a:xfrm>
            <a:off x="685800" y="394402"/>
            <a:ext cx="7772400" cy="930106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ja-JP" altLang="en-US"/>
              <a:t>长短期记忆（</a:t>
            </a:r>
            <a:r>
              <a:rPr lang="en-US" dirty="0"/>
              <a:t>LSTM）</a:t>
            </a:r>
            <a:endParaRPr dirty="0"/>
          </a:p>
        </p:txBody>
      </p:sp>
      <p:pic>
        <p:nvPicPr>
          <p:cNvPr id="6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630" y="1310395"/>
            <a:ext cx="3913962" cy="3487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" y="1368055"/>
            <a:ext cx="3529786" cy="3372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Flashback to electro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电门联想</a:t>
            </a:r>
            <a:endParaRPr dirty="0"/>
          </a:p>
        </p:txBody>
      </p:sp>
      <p:pic>
        <p:nvPicPr>
          <p:cNvPr id="667" name="Image" descr="Image"/>
          <p:cNvPicPr>
            <a:picLocks noChangeAspect="1"/>
          </p:cNvPicPr>
          <p:nvPr/>
        </p:nvPicPr>
        <p:blipFill>
          <a:blip r:embed="rId2"/>
          <a:srcRect t="20561" b="20561"/>
          <a:stretch>
            <a:fillRect/>
          </a:stretch>
        </p:blipFill>
        <p:spPr>
          <a:xfrm>
            <a:off x="998991" y="1299864"/>
            <a:ext cx="6850843" cy="3028355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Output gate"/>
          <p:cNvSpPr/>
          <p:nvPr/>
        </p:nvSpPr>
        <p:spPr>
          <a:xfrm>
            <a:off x="6758560" y="1898785"/>
            <a:ext cx="1612108" cy="5506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96" y="0"/>
                </a:moveTo>
                <a:cubicBezTo>
                  <a:pt x="3226" y="0"/>
                  <a:pt x="2845" y="476"/>
                  <a:pt x="2845" y="1062"/>
                </a:cubicBezTo>
                <a:lnTo>
                  <a:pt x="2845" y="13834"/>
                </a:lnTo>
                <a:lnTo>
                  <a:pt x="0" y="21600"/>
                </a:lnTo>
                <a:lnTo>
                  <a:pt x="6674" y="18274"/>
                </a:lnTo>
                <a:lnTo>
                  <a:pt x="20749" y="18274"/>
                </a:lnTo>
                <a:cubicBezTo>
                  <a:pt x="21219" y="18274"/>
                  <a:pt x="21600" y="17799"/>
                  <a:pt x="21600" y="17212"/>
                </a:cubicBezTo>
                <a:lnTo>
                  <a:pt x="21600" y="1062"/>
                </a:lnTo>
                <a:cubicBezTo>
                  <a:pt x="21600" y="476"/>
                  <a:pt x="21219" y="0"/>
                  <a:pt x="20749" y="0"/>
                </a:cubicBezTo>
                <a:lnTo>
                  <a:pt x="3696" y="0"/>
                </a:lnTo>
                <a:close/>
              </a:path>
            </a:pathLst>
          </a:cu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algn="r"/>
            <a:r>
              <a:rPr lang="ja-JP" altLang="en-US"/>
              <a:t>输出门</a:t>
            </a:r>
            <a:endParaRPr dirty="0"/>
          </a:p>
        </p:txBody>
      </p:sp>
      <p:sp>
        <p:nvSpPr>
          <p:cNvPr id="669" name="Input gate"/>
          <p:cNvSpPr/>
          <p:nvPr/>
        </p:nvSpPr>
        <p:spPr>
          <a:xfrm>
            <a:off x="1995675" y="1387451"/>
            <a:ext cx="1687910" cy="78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3" y="0"/>
                </a:moveTo>
                <a:cubicBezTo>
                  <a:pt x="364" y="0"/>
                  <a:pt x="0" y="367"/>
                  <a:pt x="0" y="821"/>
                </a:cubicBezTo>
                <a:lnTo>
                  <a:pt x="0" y="13301"/>
                </a:lnTo>
                <a:cubicBezTo>
                  <a:pt x="0" y="13754"/>
                  <a:pt x="364" y="14121"/>
                  <a:pt x="813" y="14121"/>
                </a:cubicBezTo>
                <a:lnTo>
                  <a:pt x="15505" y="14121"/>
                </a:lnTo>
                <a:lnTo>
                  <a:pt x="21600" y="21600"/>
                </a:lnTo>
                <a:lnTo>
                  <a:pt x="17913" y="10105"/>
                </a:lnTo>
                <a:lnTo>
                  <a:pt x="17913" y="821"/>
                </a:lnTo>
                <a:cubicBezTo>
                  <a:pt x="17913" y="367"/>
                  <a:pt x="17549" y="0"/>
                  <a:pt x="17100" y="0"/>
                </a:cubicBezTo>
                <a:lnTo>
                  <a:pt x="813" y="0"/>
                </a:lnTo>
                <a:close/>
              </a:path>
            </a:pathLst>
          </a:cu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algn="l"/>
            <a:r>
              <a:rPr lang="ja-JP" altLang="en-US"/>
              <a:t>输入门</a:t>
            </a:r>
            <a:endParaRPr dirty="0"/>
          </a:p>
        </p:txBody>
      </p:sp>
      <p:sp>
        <p:nvSpPr>
          <p:cNvPr id="670" name="Reset gate"/>
          <p:cNvSpPr/>
          <p:nvPr/>
        </p:nvSpPr>
        <p:spPr>
          <a:xfrm>
            <a:off x="2081400" y="3857320"/>
            <a:ext cx="1602185" cy="617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5174" y="3409"/>
                </a:lnTo>
                <a:lnTo>
                  <a:pt x="856" y="3409"/>
                </a:lnTo>
                <a:cubicBezTo>
                  <a:pt x="383" y="3409"/>
                  <a:pt x="0" y="3883"/>
                  <a:pt x="0" y="4467"/>
                </a:cubicBezTo>
                <a:lnTo>
                  <a:pt x="0" y="20543"/>
                </a:lnTo>
                <a:cubicBezTo>
                  <a:pt x="0" y="21127"/>
                  <a:pt x="383" y="21600"/>
                  <a:pt x="856" y="21600"/>
                </a:cubicBezTo>
                <a:lnTo>
                  <a:pt x="18015" y="21600"/>
                </a:lnTo>
                <a:cubicBezTo>
                  <a:pt x="18488" y="21600"/>
                  <a:pt x="18871" y="21127"/>
                  <a:pt x="18871" y="20543"/>
                </a:cubicBezTo>
                <a:lnTo>
                  <a:pt x="18871" y="8028"/>
                </a:lnTo>
                <a:lnTo>
                  <a:pt x="21600" y="0"/>
                </a:lnTo>
                <a:close/>
              </a:path>
            </a:pathLst>
          </a:cu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algn="l"/>
            <a:r>
              <a:rPr lang="ja-JP" altLang="en-US"/>
              <a:t>重置门</a:t>
            </a:r>
            <a:endParaRPr dirty="0"/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Long Short Term Mem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长短期记忆（</a:t>
            </a:r>
            <a:r>
              <a:rPr lang="en-US" dirty="0"/>
              <a:t>LSTM）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0C11B-71B3-924D-A256-41C678A7D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遗忘门</a:t>
            </a:r>
            <a:endParaRPr lang="en-US" altLang="ja-JP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/>
              <a:t>将每个值尽可能收缩为零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输入门</a:t>
            </a:r>
            <a:endParaRPr lang="en-US" altLang="ja-JP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/>
              <a:t>决定是否应忽略输入数据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输出门</a:t>
            </a:r>
            <a:endParaRPr lang="en-US" altLang="ja-JP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/>
              <a:t>决定隐含状态是否用于</a:t>
            </a:r>
            <a:r>
              <a:rPr lang="zh-CN" altLang="en-US" dirty="0"/>
              <a:t> </a:t>
            </a:r>
            <a:r>
              <a:rPr lang="en-US" dirty="0"/>
              <a:t>LSTM</a:t>
            </a:r>
            <a:r>
              <a:rPr lang="zh-CN" altLang="en-US" dirty="0"/>
              <a:t> </a:t>
            </a:r>
            <a:r>
              <a:rPr lang="ja-JP" altLang="en-US" dirty="0"/>
              <a:t>生成的输出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隐含状态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/>
              <a:t>隐含状态</a:t>
            </a:r>
            <a:r>
              <a:rPr lang="ja-JP" altLang="en-US"/>
              <a:t>和</a:t>
            </a:r>
            <a:r>
              <a:rPr lang="ja-JP" altLang="en-US" dirty="0"/>
              <a:t>记忆细胞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Hidden State /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输入门、遗忘门和输出门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B05F49-710A-1444-846B-F1F90554B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34" y="1648055"/>
            <a:ext cx="5752276" cy="30799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791FFA-CC2C-4D4D-A4B6-966565445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660" y="271895"/>
            <a:ext cx="36957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82863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Candidate Memory Ce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候选记忆细胞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1" name="Equation"/>
              <p:cNvSpPr txBox="1"/>
              <p:nvPr/>
            </p:nvSpPr>
            <p:spPr>
              <a:xfrm>
                <a:off x="4192518" y="660129"/>
                <a:ext cx="4065584" cy="34488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˜</m:t>
                              </m:r>
                            </m:lim>
                          </m:limUpp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𝑥𝑐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68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518" y="660129"/>
                <a:ext cx="4065584" cy="344888"/>
              </a:xfrm>
              <a:prstGeom prst="rect">
                <a:avLst/>
              </a:prstGeom>
              <a:blipFill>
                <a:blip r:embed="rId2"/>
                <a:stretch>
                  <a:fillRect l="-2181" r="-19003" b="-92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F4A8E88-97AF-CE42-817D-D20312F25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34" y="1648055"/>
            <a:ext cx="5752276" cy="30799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Memory Ce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记忆细胞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5" name="Equation"/>
              <p:cNvSpPr txBox="1"/>
              <p:nvPr/>
            </p:nvSpPr>
            <p:spPr>
              <a:xfrm>
                <a:off x="4296528" y="636760"/>
                <a:ext cx="2903696" cy="34488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˜</m:t>
                              </m:r>
                            </m:lim>
                          </m:limUpp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68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528" y="636760"/>
                <a:ext cx="2903696" cy="344888"/>
              </a:xfrm>
              <a:prstGeom prst="rect">
                <a:avLst/>
              </a:prstGeom>
              <a:blipFill>
                <a:blip r:embed="rId2"/>
                <a:stretch>
                  <a:fillRect l="-3043" r="-19130" b="-8214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2416C25-7870-3240-8EA1-EA4D021E5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34" y="1648055"/>
            <a:ext cx="5752276" cy="30799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equence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序列模型</a:t>
            </a:r>
            <a:endParaRPr dirty="0"/>
          </a:p>
        </p:txBody>
      </p:sp>
      <p:sp>
        <p:nvSpPr>
          <p:cNvPr id="297" name="Dependent random variables…"/>
          <p:cNvSpPr txBox="1">
            <a:spLocks noGrp="1"/>
          </p:cNvSpPr>
          <p:nvPr>
            <p:ph type="body" idx="1"/>
          </p:nvPr>
        </p:nvSpPr>
        <p:spPr>
          <a:xfrm>
            <a:off x="336267" y="770966"/>
            <a:ext cx="8205304" cy="424927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>
              <a:buSzPct val="100000"/>
              <a:buChar char="•"/>
            </a:pPr>
            <a:r>
              <a:rPr lang="ja-JP" altLang="en-US" dirty="0"/>
              <a:t>相关的随机变量</a:t>
            </a:r>
          </a:p>
          <a:p>
            <a:pPr marL="240631" indent="-240631">
              <a:buSzPct val="100000"/>
              <a:buChar char="•"/>
            </a:pPr>
            <a:endParaRPr lang="ja-JP" altLang="en-US" dirty="0"/>
          </a:p>
          <a:p>
            <a:pPr marL="240631" indent="-240631">
              <a:buSzPct val="100000"/>
              <a:buChar char="•"/>
            </a:pPr>
            <a:r>
              <a:rPr lang="ja-JP" altLang="en-US" dirty="0"/>
              <a:t>条件概率</a:t>
            </a:r>
            <a:r>
              <a:rPr lang="zh-CN" altLang="en-US" dirty="0"/>
              <a:t>展开</a:t>
            </a:r>
            <a:endParaRPr lang="ja-JP" altLang="en-US" dirty="0"/>
          </a:p>
          <a:p>
            <a:pPr marL="240631" indent="-240631">
              <a:buSzPct val="100000"/>
              <a:buChar char="•"/>
            </a:pPr>
            <a:endParaRPr lang="ja-JP" altLang="en-US" dirty="0"/>
          </a:p>
          <a:p>
            <a:pPr marL="1040731" lvl="1" indent="-240631"/>
            <a:endParaRPr lang="en-US" altLang="ja-JP" dirty="0"/>
          </a:p>
          <a:p>
            <a:pPr marL="1040731" lvl="1" indent="-240631"/>
            <a:r>
              <a:rPr lang="ja-JP" altLang="en-US" dirty="0"/>
              <a:t>总能找到这种</a:t>
            </a:r>
            <a:r>
              <a:rPr lang="zh-CN" altLang="en-US" dirty="0"/>
              <a:t>展开式</a:t>
            </a:r>
            <a:endParaRPr lang="ja-JP" altLang="en-US" dirty="0"/>
          </a:p>
          <a:p>
            <a:pPr marL="1040731" lvl="1" indent="-240631"/>
            <a:r>
              <a:rPr lang="ja-JP" altLang="en-US" dirty="0"/>
              <a:t>也可以找到反向</a:t>
            </a:r>
            <a:r>
              <a:rPr lang="en-US" altLang="ja-JP" dirty="0"/>
              <a:t>...</a:t>
            </a:r>
          </a:p>
          <a:p>
            <a:pPr marL="1040731" lvl="1" indent="-240631"/>
            <a:endParaRPr lang="en-US" altLang="ja-JP" dirty="0"/>
          </a:p>
          <a:p>
            <a:pPr marL="1040731" lvl="1" indent="-240631"/>
            <a:endParaRPr lang="en-US" altLang="ja-JP" dirty="0"/>
          </a:p>
          <a:p>
            <a:pPr lvl="1" indent="0">
              <a:buNone/>
            </a:pPr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Equation"/>
              <p:cNvSpPr txBox="1"/>
              <p:nvPr/>
            </p:nvSpPr>
            <p:spPr>
              <a:xfrm>
                <a:off x="3197639" y="1164333"/>
                <a:ext cx="2558073" cy="4001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)∼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600" b="1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6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29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639" y="1164333"/>
                <a:ext cx="2558073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Equation"/>
              <p:cNvSpPr txBox="1"/>
              <p:nvPr/>
            </p:nvSpPr>
            <p:spPr>
              <a:xfrm>
                <a:off x="1094119" y="2119359"/>
                <a:ext cx="6346161" cy="307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000" b="1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)⋅…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0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29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19" y="2119359"/>
                <a:ext cx="6346161" cy="307777"/>
              </a:xfrm>
              <a:prstGeom prst="rect">
                <a:avLst/>
              </a:prstGeom>
              <a:blipFill>
                <a:blip r:embed="rId3"/>
                <a:stretch>
                  <a:fillRect l="-480" r="-864" b="-4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Equation"/>
              <p:cNvSpPr txBox="1"/>
              <p:nvPr/>
            </p:nvSpPr>
            <p:spPr>
              <a:xfrm>
                <a:off x="1032474" y="4064757"/>
                <a:ext cx="6960688" cy="307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000" b="1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)⋅…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0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0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74" y="4064757"/>
                <a:ext cx="6960688" cy="307777"/>
              </a:xfrm>
              <a:prstGeom prst="rect">
                <a:avLst/>
              </a:prstGeom>
              <a:blipFill>
                <a:blip r:embed="rId4"/>
                <a:stretch>
                  <a:fillRect l="-350" r="-788" b="-4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1009800" y="1633680"/>
              <a:ext cx="4124520" cy="29293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0440" y="1624320"/>
                <a:ext cx="4143240" cy="2948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Hidden State /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隐含状态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9" name="Equation"/>
              <p:cNvSpPr txBox="1"/>
              <p:nvPr/>
            </p:nvSpPr>
            <p:spPr>
              <a:xfrm>
                <a:off x="4758707" y="660129"/>
                <a:ext cx="2355646" cy="2969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⊙</m:t>
                      </m:r>
                      <m:r>
                        <m:rPr>
                          <m:nor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68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707" y="660129"/>
                <a:ext cx="2355646" cy="296980"/>
              </a:xfrm>
              <a:prstGeom prst="rect">
                <a:avLst/>
              </a:prstGeom>
              <a:blipFill>
                <a:blip r:embed="rId2"/>
                <a:stretch>
                  <a:fillRect l="-4301" r="-19892" b="-6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DBB5150-D520-FE4A-BB8F-194AA394B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34" y="1648055"/>
            <a:ext cx="5752276" cy="30799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Hidden State /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长短期记忆（</a:t>
            </a:r>
            <a:r>
              <a:rPr lang="en-US" dirty="0"/>
              <a:t>LSTM）</a:t>
            </a:r>
            <a:r>
              <a:rPr lang="ja-JP" altLang="en-US"/>
              <a:t>总结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BB5150-D520-FE4A-BB8F-194AA394B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" y="1365203"/>
            <a:ext cx="4368801" cy="23392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F699C6-826D-A549-8F51-AA0E315F1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00" y="1201304"/>
            <a:ext cx="41021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01948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Code 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代码</a:t>
            </a:r>
            <a:r>
              <a:rPr dirty="0"/>
              <a:t> …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76EFB-DC1D-1940-8B95-16F1E142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总结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899B0-5952-B84D-B52D-9363977CD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序列模型</a:t>
            </a:r>
            <a:endParaRPr lang="en-US" altLang="ja-JP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/>
              <a:t>马尔可夫（</a:t>
            </a:r>
            <a:r>
              <a:rPr lang="en-US" altLang="zh-CN" dirty="0"/>
              <a:t>Markov</a:t>
            </a:r>
            <a:r>
              <a:rPr lang="zh-CN" altLang="en-US" dirty="0"/>
              <a:t>）</a:t>
            </a:r>
            <a:endParaRPr lang="en-US" altLang="ja-JP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/>
              <a:t>隐变量模型</a:t>
            </a:r>
            <a:r>
              <a:rPr lang="zh-CN" altLang="en-US" dirty="0"/>
              <a:t>（</a:t>
            </a:r>
            <a:r>
              <a:rPr lang="en-US" altLang="zh-CN" dirty="0"/>
              <a:t>HMM</a:t>
            </a:r>
            <a:r>
              <a:rPr lang="zh-CN" altLang="en-US" dirty="0"/>
              <a:t>）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语言模型</a:t>
            </a:r>
            <a:endParaRPr lang="en-US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/>
              <a:t>文本预处理</a:t>
            </a:r>
            <a:endParaRPr lang="en-US" altLang="ja-JP" dirty="0"/>
          </a:p>
          <a:p>
            <a:pPr marL="1143000"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334936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76EFB-DC1D-1940-8B95-16F1E142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总结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899B0-5952-B84D-B52D-9363977CD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序列模型</a:t>
            </a:r>
            <a:endParaRPr lang="en-US" altLang="ja-JP" dirty="0">
              <a:solidFill>
                <a:schemeClr val="bg1">
                  <a:lumMod val="65000"/>
                </a:schemeClr>
              </a:solidFill>
            </a:endParaRP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马尔可夫（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Markov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lang="en-US" altLang="ja-JP" dirty="0">
              <a:solidFill>
                <a:schemeClr val="bg1">
                  <a:lumMod val="65000"/>
                </a:schemeClr>
              </a:solidFill>
            </a:endParaRP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隐变量模型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HMM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语言模型</a:t>
            </a:r>
            <a:endParaRPr lang="en-US" altLang="zh-CN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/>
              <a:t>文本预处理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循环神经网络</a:t>
            </a:r>
            <a:endParaRPr lang="en-US" altLang="ja-JP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/>
              <a:t>实现</a:t>
            </a:r>
            <a:r>
              <a:rPr lang="zh-CN" altLang="en-US" dirty="0"/>
              <a:t> </a:t>
            </a:r>
            <a:r>
              <a:rPr lang="en-US" dirty="0"/>
              <a:t>RNN</a:t>
            </a:r>
            <a:r>
              <a:rPr lang="zh-CN" altLang="en-US" dirty="0"/>
              <a:t> </a:t>
            </a:r>
            <a:r>
              <a:rPr lang="ja-JP" altLang="en-US" dirty="0"/>
              <a:t>语言模型</a:t>
            </a:r>
            <a:endParaRPr lang="en-US" altLang="ja-JP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/>
              <a:t>截断通过时间反向传播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门控循环单元（</a:t>
            </a:r>
            <a:r>
              <a:rPr lang="en-US" dirty="0"/>
              <a:t>GRU）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长短期记忆（</a:t>
            </a:r>
            <a:r>
              <a:rPr lang="en-US" dirty="0"/>
              <a:t>LSTM）</a:t>
            </a:r>
          </a:p>
        </p:txBody>
      </p:sp>
    </p:spTree>
    <p:extLst>
      <p:ext uri="{BB962C8B-B14F-4D97-AF65-F5344CB8AC3E}">
        <p14:creationId xmlns:p14="http://schemas.microsoft.com/office/powerpoint/2010/main" val="370353925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" name="Connection Line"/>
          <p:cNvCxnSpPr>
            <a:stCxn id="308" idx="0"/>
            <a:endCxn id="313" idx="0"/>
          </p:cNvCxnSpPr>
          <p:nvPr/>
        </p:nvCxnSpPr>
        <p:spPr>
          <a:xfrm>
            <a:off x="1301750" y="1710859"/>
            <a:ext cx="65405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03" name="Connection Line"/>
          <p:cNvCxnSpPr>
            <a:stCxn id="309" idx="0"/>
            <a:endCxn id="313" idx="0"/>
          </p:cNvCxnSpPr>
          <p:nvPr/>
        </p:nvCxnSpPr>
        <p:spPr>
          <a:xfrm>
            <a:off x="2609850" y="1710859"/>
            <a:ext cx="52324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04" name="Sequence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序列模型</a:t>
            </a:r>
            <a:endParaRPr dirty="0"/>
          </a:p>
        </p:txBody>
      </p:sp>
      <p:sp>
        <p:nvSpPr>
          <p:cNvPr id="305" name="Causality (physics) prevents the reverse direction…"/>
          <p:cNvSpPr txBox="1">
            <a:spLocks noGrp="1"/>
          </p:cNvSpPr>
          <p:nvPr>
            <p:ph type="body" sz="quarter" idx="1"/>
          </p:nvPr>
        </p:nvSpPr>
        <p:spPr>
          <a:xfrm>
            <a:off x="321762" y="3759869"/>
            <a:ext cx="8205304" cy="973805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因果关系阻止反方向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模型的“错误”方向通常要复杂得多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Equation"/>
              <p:cNvSpPr txBox="1"/>
              <p:nvPr/>
            </p:nvSpPr>
            <p:spPr>
              <a:xfrm>
                <a:off x="924999" y="884501"/>
                <a:ext cx="6346161" cy="307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000" b="1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)⋅…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0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0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99" y="884501"/>
                <a:ext cx="6346161" cy="307777"/>
              </a:xfrm>
              <a:prstGeom prst="rect">
                <a:avLst/>
              </a:prstGeom>
              <a:blipFill>
                <a:blip r:embed="rId2"/>
                <a:stretch>
                  <a:fillRect l="-480" r="-961" b="-3725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Equation"/>
              <p:cNvSpPr txBox="1"/>
              <p:nvPr/>
            </p:nvSpPr>
            <p:spPr>
              <a:xfrm>
                <a:off x="933964" y="2206904"/>
                <a:ext cx="6960688" cy="307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000" b="1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)⋅…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20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0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0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64" y="2206904"/>
                <a:ext cx="6960688" cy="307777"/>
              </a:xfrm>
              <a:prstGeom prst="rect">
                <a:avLst/>
              </a:prstGeom>
              <a:blipFill>
                <a:blip r:embed="rId3"/>
                <a:stretch>
                  <a:fillRect l="-350" r="-788" b="-3725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8" name="Circle"/>
          <p:cNvSpPr/>
          <p:nvPr/>
        </p:nvSpPr>
        <p:spPr>
          <a:xfrm>
            <a:off x="984250" y="1393359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9" name="Circle"/>
          <p:cNvSpPr/>
          <p:nvPr/>
        </p:nvSpPr>
        <p:spPr>
          <a:xfrm>
            <a:off x="2292350" y="1393359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0" name="Circle"/>
          <p:cNvSpPr/>
          <p:nvPr/>
        </p:nvSpPr>
        <p:spPr>
          <a:xfrm>
            <a:off x="3600450" y="1393359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Circle"/>
          <p:cNvSpPr/>
          <p:nvPr/>
        </p:nvSpPr>
        <p:spPr>
          <a:xfrm>
            <a:off x="4908550" y="1393359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2" name="Circle"/>
          <p:cNvSpPr/>
          <p:nvPr/>
        </p:nvSpPr>
        <p:spPr>
          <a:xfrm>
            <a:off x="6216650" y="1393359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3" name="Circle"/>
          <p:cNvSpPr/>
          <p:nvPr/>
        </p:nvSpPr>
        <p:spPr>
          <a:xfrm>
            <a:off x="7524750" y="1393359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314" name="Connection Line"/>
          <p:cNvCxnSpPr>
            <a:stCxn id="308" idx="0"/>
            <a:endCxn id="312" idx="0"/>
          </p:cNvCxnSpPr>
          <p:nvPr/>
        </p:nvCxnSpPr>
        <p:spPr>
          <a:xfrm>
            <a:off x="1301750" y="1710859"/>
            <a:ext cx="52324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15" name="Connection Line"/>
          <p:cNvCxnSpPr>
            <a:stCxn id="310" idx="0"/>
            <a:endCxn id="313" idx="0"/>
          </p:cNvCxnSpPr>
          <p:nvPr/>
        </p:nvCxnSpPr>
        <p:spPr>
          <a:xfrm>
            <a:off x="3917950" y="1710859"/>
            <a:ext cx="39243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16" name="Connection Line"/>
          <p:cNvCxnSpPr>
            <a:stCxn id="312" idx="0"/>
            <a:endCxn id="313" idx="0"/>
          </p:cNvCxnSpPr>
          <p:nvPr/>
        </p:nvCxnSpPr>
        <p:spPr>
          <a:xfrm>
            <a:off x="6534150" y="1710859"/>
            <a:ext cx="13081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17" name="Circle"/>
          <p:cNvSpPr/>
          <p:nvPr/>
        </p:nvSpPr>
        <p:spPr>
          <a:xfrm>
            <a:off x="993215" y="2904476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8" name="Circle"/>
          <p:cNvSpPr/>
          <p:nvPr/>
        </p:nvSpPr>
        <p:spPr>
          <a:xfrm>
            <a:off x="2301315" y="2904476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9" name="Circle"/>
          <p:cNvSpPr/>
          <p:nvPr/>
        </p:nvSpPr>
        <p:spPr>
          <a:xfrm>
            <a:off x="3609415" y="2904476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0" name="Circle"/>
          <p:cNvSpPr/>
          <p:nvPr/>
        </p:nvSpPr>
        <p:spPr>
          <a:xfrm>
            <a:off x="4917515" y="2904476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1" name="Circle"/>
          <p:cNvSpPr/>
          <p:nvPr/>
        </p:nvSpPr>
        <p:spPr>
          <a:xfrm>
            <a:off x="6225615" y="2904476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2" name="Circle"/>
          <p:cNvSpPr/>
          <p:nvPr/>
        </p:nvSpPr>
        <p:spPr>
          <a:xfrm>
            <a:off x="7533715" y="2904476"/>
            <a:ext cx="635000" cy="635001"/>
          </a:xfrm>
          <a:prstGeom prst="ellipse">
            <a:avLst/>
          </a:prstGeom>
          <a:solidFill>
            <a:srgbClr val="49A8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323" name="Connection Line"/>
          <p:cNvCxnSpPr>
            <a:stCxn id="317" idx="0"/>
            <a:endCxn id="318" idx="0"/>
          </p:cNvCxnSpPr>
          <p:nvPr/>
        </p:nvCxnSpPr>
        <p:spPr>
          <a:xfrm>
            <a:off x="1310715" y="3221976"/>
            <a:ext cx="1308100" cy="1"/>
          </a:xfrm>
          <a:prstGeom prst="straightConnector1">
            <a:avLst/>
          </a:prstGeom>
          <a:ln w="381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24" name="Connection Line"/>
          <p:cNvCxnSpPr>
            <a:stCxn id="317" idx="0"/>
            <a:endCxn id="319" idx="0"/>
          </p:cNvCxnSpPr>
          <p:nvPr/>
        </p:nvCxnSpPr>
        <p:spPr>
          <a:xfrm>
            <a:off x="1310715" y="3221976"/>
            <a:ext cx="2616200" cy="1"/>
          </a:xfrm>
          <a:prstGeom prst="straightConnector1">
            <a:avLst/>
          </a:prstGeom>
          <a:ln w="381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25" name="Connection Line"/>
          <p:cNvCxnSpPr>
            <a:stCxn id="317" idx="0"/>
            <a:endCxn id="320" idx="0"/>
          </p:cNvCxnSpPr>
          <p:nvPr/>
        </p:nvCxnSpPr>
        <p:spPr>
          <a:xfrm>
            <a:off x="1310715" y="3221976"/>
            <a:ext cx="3924300" cy="1"/>
          </a:xfrm>
          <a:prstGeom prst="straightConnector1">
            <a:avLst/>
          </a:prstGeom>
          <a:ln w="381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26" name="Connection Line"/>
          <p:cNvCxnSpPr>
            <a:stCxn id="317" idx="0"/>
            <a:endCxn id="321" idx="0"/>
          </p:cNvCxnSpPr>
          <p:nvPr/>
        </p:nvCxnSpPr>
        <p:spPr>
          <a:xfrm>
            <a:off x="1310715" y="3221976"/>
            <a:ext cx="5232400" cy="1"/>
          </a:xfrm>
          <a:prstGeom prst="straightConnector1">
            <a:avLst/>
          </a:prstGeom>
          <a:ln w="381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27" name="Connection Line"/>
          <p:cNvCxnSpPr>
            <a:stCxn id="317" idx="0"/>
            <a:endCxn id="322" idx="0"/>
          </p:cNvCxnSpPr>
          <p:nvPr/>
        </p:nvCxnSpPr>
        <p:spPr>
          <a:xfrm>
            <a:off x="1310715" y="3221976"/>
            <a:ext cx="6540500" cy="1"/>
          </a:xfrm>
          <a:prstGeom prst="straightConnector1">
            <a:avLst/>
          </a:prstGeom>
          <a:ln w="381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28" name="Connection Line"/>
          <p:cNvCxnSpPr>
            <a:stCxn id="318" idx="0"/>
            <a:endCxn id="319" idx="0"/>
          </p:cNvCxnSpPr>
          <p:nvPr/>
        </p:nvCxnSpPr>
        <p:spPr>
          <a:xfrm>
            <a:off x="2618815" y="3221976"/>
            <a:ext cx="1308100" cy="1"/>
          </a:xfrm>
          <a:prstGeom prst="straightConnector1">
            <a:avLst/>
          </a:prstGeom>
          <a:ln w="381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29" name="Connection Line"/>
          <p:cNvCxnSpPr>
            <a:stCxn id="318" idx="0"/>
            <a:endCxn id="320" idx="0"/>
          </p:cNvCxnSpPr>
          <p:nvPr/>
        </p:nvCxnSpPr>
        <p:spPr>
          <a:xfrm>
            <a:off x="2618815" y="3221976"/>
            <a:ext cx="2616200" cy="1"/>
          </a:xfrm>
          <a:prstGeom prst="straightConnector1">
            <a:avLst/>
          </a:prstGeom>
          <a:ln w="381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30" name="Connection Line"/>
          <p:cNvCxnSpPr>
            <a:stCxn id="318" idx="0"/>
            <a:endCxn id="321" idx="0"/>
          </p:cNvCxnSpPr>
          <p:nvPr/>
        </p:nvCxnSpPr>
        <p:spPr>
          <a:xfrm>
            <a:off x="2618815" y="3221976"/>
            <a:ext cx="3924300" cy="1"/>
          </a:xfrm>
          <a:prstGeom prst="straightConnector1">
            <a:avLst/>
          </a:prstGeom>
          <a:ln w="381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31" name="Connection Line"/>
          <p:cNvCxnSpPr>
            <a:stCxn id="318" idx="0"/>
            <a:endCxn id="322" idx="0"/>
          </p:cNvCxnSpPr>
          <p:nvPr/>
        </p:nvCxnSpPr>
        <p:spPr>
          <a:xfrm>
            <a:off x="2618815" y="3221976"/>
            <a:ext cx="5232400" cy="1"/>
          </a:xfrm>
          <a:prstGeom prst="straightConnector1">
            <a:avLst/>
          </a:prstGeom>
          <a:ln w="381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32" name="Connection Line"/>
          <p:cNvCxnSpPr>
            <a:stCxn id="319" idx="0"/>
            <a:endCxn id="320" idx="0"/>
          </p:cNvCxnSpPr>
          <p:nvPr/>
        </p:nvCxnSpPr>
        <p:spPr>
          <a:xfrm>
            <a:off x="3926915" y="3221976"/>
            <a:ext cx="1308100" cy="1"/>
          </a:xfrm>
          <a:prstGeom prst="straightConnector1">
            <a:avLst/>
          </a:prstGeom>
          <a:ln w="381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33" name="Connection Line"/>
          <p:cNvCxnSpPr>
            <a:stCxn id="319" idx="0"/>
            <a:endCxn id="321" idx="0"/>
          </p:cNvCxnSpPr>
          <p:nvPr/>
        </p:nvCxnSpPr>
        <p:spPr>
          <a:xfrm>
            <a:off x="3926915" y="3221976"/>
            <a:ext cx="2616200" cy="1"/>
          </a:xfrm>
          <a:prstGeom prst="straightConnector1">
            <a:avLst/>
          </a:prstGeom>
          <a:ln w="381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34" name="Connection Line"/>
          <p:cNvCxnSpPr>
            <a:stCxn id="319" idx="0"/>
            <a:endCxn id="322" idx="0"/>
          </p:cNvCxnSpPr>
          <p:nvPr/>
        </p:nvCxnSpPr>
        <p:spPr>
          <a:xfrm>
            <a:off x="3926915" y="3221976"/>
            <a:ext cx="3924300" cy="1"/>
          </a:xfrm>
          <a:prstGeom prst="straightConnector1">
            <a:avLst/>
          </a:prstGeom>
          <a:ln w="381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35" name="Connection Line"/>
          <p:cNvCxnSpPr>
            <a:stCxn id="320" idx="0"/>
            <a:endCxn id="321" idx="0"/>
          </p:cNvCxnSpPr>
          <p:nvPr/>
        </p:nvCxnSpPr>
        <p:spPr>
          <a:xfrm>
            <a:off x="5235015" y="3221976"/>
            <a:ext cx="1308100" cy="1"/>
          </a:xfrm>
          <a:prstGeom prst="straightConnector1">
            <a:avLst/>
          </a:prstGeom>
          <a:ln w="381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36" name="Connection Line"/>
          <p:cNvCxnSpPr>
            <a:stCxn id="320" idx="0"/>
            <a:endCxn id="322" idx="0"/>
          </p:cNvCxnSpPr>
          <p:nvPr/>
        </p:nvCxnSpPr>
        <p:spPr>
          <a:xfrm>
            <a:off x="5235015" y="3221976"/>
            <a:ext cx="2616200" cy="1"/>
          </a:xfrm>
          <a:prstGeom prst="straightConnector1">
            <a:avLst/>
          </a:prstGeom>
          <a:ln w="381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37" name="Connection Line"/>
          <p:cNvCxnSpPr>
            <a:stCxn id="321" idx="0"/>
            <a:endCxn id="322" idx="0"/>
          </p:cNvCxnSpPr>
          <p:nvPr/>
        </p:nvCxnSpPr>
        <p:spPr>
          <a:xfrm>
            <a:off x="6543115" y="3221976"/>
            <a:ext cx="1308100" cy="1"/>
          </a:xfrm>
          <a:prstGeom prst="straightConnector1">
            <a:avLst/>
          </a:prstGeom>
          <a:ln w="38100">
            <a:solidFill>
              <a:srgbClr val="FF26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38" name="Connection Line"/>
          <p:cNvCxnSpPr>
            <a:stCxn id="308" idx="0"/>
            <a:endCxn id="309" idx="0"/>
          </p:cNvCxnSpPr>
          <p:nvPr/>
        </p:nvCxnSpPr>
        <p:spPr>
          <a:xfrm>
            <a:off x="1301750" y="1710859"/>
            <a:ext cx="13081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39" name="Connection Line"/>
          <p:cNvCxnSpPr>
            <a:stCxn id="309" idx="0"/>
            <a:endCxn id="310" idx="0"/>
          </p:cNvCxnSpPr>
          <p:nvPr/>
        </p:nvCxnSpPr>
        <p:spPr>
          <a:xfrm>
            <a:off x="2609850" y="1710859"/>
            <a:ext cx="13081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40" name="Connection Line"/>
          <p:cNvCxnSpPr>
            <a:stCxn id="311" idx="0"/>
            <a:endCxn id="312" idx="0"/>
          </p:cNvCxnSpPr>
          <p:nvPr/>
        </p:nvCxnSpPr>
        <p:spPr>
          <a:xfrm>
            <a:off x="5226050" y="1710859"/>
            <a:ext cx="13081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41" name="Connection Line"/>
          <p:cNvCxnSpPr>
            <a:stCxn id="310" idx="0"/>
            <a:endCxn id="311" idx="0"/>
          </p:cNvCxnSpPr>
          <p:nvPr/>
        </p:nvCxnSpPr>
        <p:spPr>
          <a:xfrm>
            <a:off x="3917950" y="1710859"/>
            <a:ext cx="13081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42" name="Connection Line"/>
          <p:cNvCxnSpPr>
            <a:stCxn id="311" idx="0"/>
            <a:endCxn id="313" idx="0"/>
          </p:cNvCxnSpPr>
          <p:nvPr/>
        </p:nvCxnSpPr>
        <p:spPr>
          <a:xfrm>
            <a:off x="5226050" y="1710859"/>
            <a:ext cx="26162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43" name="Connection Line"/>
          <p:cNvCxnSpPr>
            <a:stCxn id="310" idx="0"/>
            <a:endCxn id="312" idx="0"/>
          </p:cNvCxnSpPr>
          <p:nvPr/>
        </p:nvCxnSpPr>
        <p:spPr>
          <a:xfrm>
            <a:off x="3917950" y="1710859"/>
            <a:ext cx="26162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44" name="Connection Line"/>
          <p:cNvCxnSpPr>
            <a:stCxn id="309" idx="0"/>
            <a:endCxn id="311" idx="0"/>
          </p:cNvCxnSpPr>
          <p:nvPr/>
        </p:nvCxnSpPr>
        <p:spPr>
          <a:xfrm>
            <a:off x="2609850" y="1710859"/>
            <a:ext cx="26162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45" name="Connection Line"/>
          <p:cNvCxnSpPr>
            <a:stCxn id="308" idx="0"/>
            <a:endCxn id="310" idx="0"/>
          </p:cNvCxnSpPr>
          <p:nvPr/>
        </p:nvCxnSpPr>
        <p:spPr>
          <a:xfrm>
            <a:off x="1301750" y="1710859"/>
            <a:ext cx="26162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46" name="Connection Line"/>
          <p:cNvCxnSpPr>
            <a:stCxn id="309" idx="0"/>
            <a:endCxn id="312" idx="0"/>
          </p:cNvCxnSpPr>
          <p:nvPr/>
        </p:nvCxnSpPr>
        <p:spPr>
          <a:xfrm>
            <a:off x="2609850" y="1710859"/>
            <a:ext cx="39243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47" name="Connection Line"/>
          <p:cNvCxnSpPr>
            <a:stCxn id="308" idx="0"/>
            <a:endCxn id="311" idx="0"/>
          </p:cNvCxnSpPr>
          <p:nvPr/>
        </p:nvCxnSpPr>
        <p:spPr>
          <a:xfrm>
            <a:off x="1301750" y="1710859"/>
            <a:ext cx="39243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738360" y="709560"/>
              <a:ext cx="6591600" cy="21006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000" y="700200"/>
                <a:ext cx="6610320" cy="2119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equence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序列模型</a:t>
            </a:r>
            <a:endParaRPr dirty="0"/>
          </a:p>
        </p:txBody>
      </p:sp>
      <p:sp>
        <p:nvSpPr>
          <p:cNvPr id="350" name="Autoregressive model"/>
          <p:cNvSpPr txBox="1">
            <a:spLocks noGrp="1"/>
          </p:cNvSpPr>
          <p:nvPr>
            <p:ph type="body" idx="1"/>
          </p:nvPr>
        </p:nvSpPr>
        <p:spPr>
          <a:xfrm>
            <a:off x="340592" y="2503196"/>
            <a:ext cx="8205304" cy="2452770"/>
          </a:xfrm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rPr lang="ja-JP" altLang="en-US" dirty="0"/>
              <a:t>自回归模型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Equation"/>
              <p:cNvSpPr txBox="1"/>
              <p:nvPr/>
            </p:nvSpPr>
            <p:spPr>
              <a:xfrm>
                <a:off x="924999" y="884501"/>
                <a:ext cx="7294003" cy="31473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)⋅…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6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5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99" y="884501"/>
                <a:ext cx="7294003" cy="314731"/>
              </a:xfrm>
              <a:prstGeom prst="rect">
                <a:avLst/>
              </a:prstGeom>
              <a:blipFill>
                <a:blip r:embed="rId3"/>
                <a:stretch>
                  <a:fillRect l="-1391" r="-12870" b="-72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3" name="Group"/>
          <p:cNvGrpSpPr/>
          <p:nvPr/>
        </p:nvGrpSpPr>
        <p:grpSpPr>
          <a:xfrm>
            <a:off x="984250" y="1644371"/>
            <a:ext cx="7175500" cy="635001"/>
            <a:chOff x="0" y="221315"/>
            <a:chExt cx="7175500" cy="635000"/>
          </a:xfrm>
        </p:grpSpPr>
        <p:sp>
          <p:nvSpPr>
            <p:cNvPr id="352" name="Circle"/>
            <p:cNvSpPr/>
            <p:nvPr/>
          </p:nvSpPr>
          <p:spPr>
            <a:xfrm>
              <a:off x="0" y="221315"/>
              <a:ext cx="635000" cy="635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3" name="Circle"/>
            <p:cNvSpPr/>
            <p:nvPr/>
          </p:nvSpPr>
          <p:spPr>
            <a:xfrm>
              <a:off x="1308100" y="221315"/>
              <a:ext cx="635000" cy="635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4" name="Circle"/>
            <p:cNvSpPr/>
            <p:nvPr/>
          </p:nvSpPr>
          <p:spPr>
            <a:xfrm>
              <a:off x="2616200" y="221315"/>
              <a:ext cx="635000" cy="635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Circle"/>
            <p:cNvSpPr/>
            <p:nvPr/>
          </p:nvSpPr>
          <p:spPr>
            <a:xfrm>
              <a:off x="3924300" y="221315"/>
              <a:ext cx="635000" cy="635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6" name="Circle"/>
            <p:cNvSpPr/>
            <p:nvPr/>
          </p:nvSpPr>
          <p:spPr>
            <a:xfrm>
              <a:off x="5232400" y="221315"/>
              <a:ext cx="635000" cy="635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7" name="Circle"/>
            <p:cNvSpPr/>
            <p:nvPr/>
          </p:nvSpPr>
          <p:spPr>
            <a:xfrm>
              <a:off x="6540500" y="221315"/>
              <a:ext cx="635000" cy="635001"/>
            </a:xfrm>
            <a:prstGeom prst="ellipse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cxnSp>
          <p:nvCxnSpPr>
            <p:cNvPr id="358" name="Connection Line"/>
            <p:cNvCxnSpPr>
              <a:stCxn id="352" idx="0"/>
              <a:endCxn id="353" idx="0"/>
            </p:cNvCxnSpPr>
            <p:nvPr/>
          </p:nvCxnSpPr>
          <p:spPr>
            <a:xfrm>
              <a:off x="317500" y="538815"/>
              <a:ext cx="13081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9" name="Connection Line"/>
            <p:cNvCxnSpPr>
              <a:stCxn id="352" idx="0"/>
              <a:endCxn id="354" idx="0"/>
            </p:cNvCxnSpPr>
            <p:nvPr/>
          </p:nvCxnSpPr>
          <p:spPr>
            <a:xfrm>
              <a:off x="317500" y="538815"/>
              <a:ext cx="26162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0" name="Connection Line"/>
            <p:cNvCxnSpPr>
              <a:stCxn id="352" idx="0"/>
              <a:endCxn id="355" idx="0"/>
            </p:cNvCxnSpPr>
            <p:nvPr/>
          </p:nvCxnSpPr>
          <p:spPr>
            <a:xfrm>
              <a:off x="317500" y="538815"/>
              <a:ext cx="39243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1" name="Connection Line"/>
            <p:cNvCxnSpPr>
              <a:stCxn id="352" idx="0"/>
              <a:endCxn id="356" idx="0"/>
            </p:cNvCxnSpPr>
            <p:nvPr/>
          </p:nvCxnSpPr>
          <p:spPr>
            <a:xfrm>
              <a:off x="317500" y="538815"/>
              <a:ext cx="52324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2" name="Connection Line"/>
            <p:cNvCxnSpPr>
              <a:stCxn id="352" idx="0"/>
              <a:endCxn id="357" idx="0"/>
            </p:cNvCxnSpPr>
            <p:nvPr/>
          </p:nvCxnSpPr>
          <p:spPr>
            <a:xfrm>
              <a:off x="317500" y="538815"/>
              <a:ext cx="65405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3" name="Connection Line"/>
            <p:cNvCxnSpPr>
              <a:stCxn id="353" idx="0"/>
              <a:endCxn id="354" idx="0"/>
            </p:cNvCxnSpPr>
            <p:nvPr/>
          </p:nvCxnSpPr>
          <p:spPr>
            <a:xfrm>
              <a:off x="1625600" y="538815"/>
              <a:ext cx="13081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4" name="Connection Line"/>
            <p:cNvCxnSpPr>
              <a:stCxn id="353" idx="0"/>
              <a:endCxn id="355" idx="0"/>
            </p:cNvCxnSpPr>
            <p:nvPr/>
          </p:nvCxnSpPr>
          <p:spPr>
            <a:xfrm>
              <a:off x="1625600" y="538815"/>
              <a:ext cx="26162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5" name="Connection Line"/>
            <p:cNvCxnSpPr>
              <a:stCxn id="353" idx="0"/>
              <a:endCxn id="356" idx="0"/>
            </p:cNvCxnSpPr>
            <p:nvPr/>
          </p:nvCxnSpPr>
          <p:spPr>
            <a:xfrm>
              <a:off x="1625600" y="538815"/>
              <a:ext cx="39243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6" name="Connection Line"/>
            <p:cNvCxnSpPr>
              <a:stCxn id="353" idx="0"/>
              <a:endCxn id="357" idx="0"/>
            </p:cNvCxnSpPr>
            <p:nvPr/>
          </p:nvCxnSpPr>
          <p:spPr>
            <a:xfrm>
              <a:off x="1625600" y="538815"/>
              <a:ext cx="52324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7" name="Connection Line"/>
            <p:cNvCxnSpPr>
              <a:stCxn id="354" idx="0"/>
              <a:endCxn id="355" idx="0"/>
            </p:cNvCxnSpPr>
            <p:nvPr/>
          </p:nvCxnSpPr>
          <p:spPr>
            <a:xfrm>
              <a:off x="2933700" y="538815"/>
              <a:ext cx="13081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8" name="Connection Line"/>
            <p:cNvCxnSpPr>
              <a:stCxn id="354" idx="0"/>
              <a:endCxn id="356" idx="0"/>
            </p:cNvCxnSpPr>
            <p:nvPr/>
          </p:nvCxnSpPr>
          <p:spPr>
            <a:xfrm>
              <a:off x="2933700" y="538815"/>
              <a:ext cx="26162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9" name="Connection Line"/>
            <p:cNvCxnSpPr>
              <a:stCxn id="354" idx="0"/>
              <a:endCxn id="357" idx="0"/>
            </p:cNvCxnSpPr>
            <p:nvPr/>
          </p:nvCxnSpPr>
          <p:spPr>
            <a:xfrm>
              <a:off x="2933700" y="538815"/>
              <a:ext cx="39243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70" name="Connection Line"/>
            <p:cNvCxnSpPr>
              <a:stCxn id="355" idx="0"/>
              <a:endCxn id="356" idx="0"/>
            </p:cNvCxnSpPr>
            <p:nvPr/>
          </p:nvCxnSpPr>
          <p:spPr>
            <a:xfrm>
              <a:off x="4241800" y="538815"/>
              <a:ext cx="13081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71" name="Connection Line"/>
            <p:cNvCxnSpPr>
              <a:stCxn id="355" idx="0"/>
              <a:endCxn id="357" idx="0"/>
            </p:cNvCxnSpPr>
            <p:nvPr/>
          </p:nvCxnSpPr>
          <p:spPr>
            <a:xfrm>
              <a:off x="4241800" y="538815"/>
              <a:ext cx="26162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72" name="Connection Line"/>
            <p:cNvCxnSpPr>
              <a:stCxn id="356" idx="0"/>
              <a:endCxn id="357" idx="0"/>
            </p:cNvCxnSpPr>
            <p:nvPr/>
          </p:nvCxnSpPr>
          <p:spPr>
            <a:xfrm>
              <a:off x="5549900" y="538815"/>
              <a:ext cx="1308100" cy="1"/>
            </a:xfrm>
            <a:prstGeom prst="straightConnector1">
              <a:avLst/>
            </a:prstGeom>
            <a:ln w="381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4" name="Equation"/>
              <p:cNvSpPr txBox="1"/>
              <p:nvPr/>
            </p:nvSpPr>
            <p:spPr>
              <a:xfrm>
                <a:off x="924999" y="3080853"/>
                <a:ext cx="4702937" cy="31402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6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6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sz="26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7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99" y="3080853"/>
                <a:ext cx="4702937" cy="314028"/>
              </a:xfrm>
              <a:prstGeom prst="rect">
                <a:avLst/>
              </a:prstGeom>
              <a:blipFill>
                <a:blip r:embed="rId4"/>
                <a:stretch>
                  <a:fillRect l="-2156" r="-16712" b="-72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5" name="Some function of previously seen data"/>
          <p:cNvSpPr/>
          <p:nvPr/>
        </p:nvSpPr>
        <p:spPr>
          <a:xfrm>
            <a:off x="3835027" y="3571037"/>
            <a:ext cx="4007223" cy="604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17" y="6761"/>
                </a:lnTo>
                <a:lnTo>
                  <a:pt x="1217" y="20691"/>
                </a:lnTo>
                <a:cubicBezTo>
                  <a:pt x="1217" y="21193"/>
                  <a:pt x="1364" y="21600"/>
                  <a:pt x="1544" y="21600"/>
                </a:cubicBezTo>
                <a:lnTo>
                  <a:pt x="21273" y="21600"/>
                </a:lnTo>
                <a:cubicBezTo>
                  <a:pt x="21454" y="21600"/>
                  <a:pt x="21600" y="21193"/>
                  <a:pt x="21600" y="20691"/>
                </a:cubicBezTo>
                <a:lnTo>
                  <a:pt x="21600" y="4069"/>
                </a:lnTo>
                <a:cubicBezTo>
                  <a:pt x="21600" y="3567"/>
                  <a:pt x="21454" y="3160"/>
                  <a:pt x="21273" y="3160"/>
                </a:cubicBezTo>
                <a:lnTo>
                  <a:pt x="2610" y="3160"/>
                </a:lnTo>
                <a:lnTo>
                  <a:pt x="0" y="0"/>
                </a:lnTo>
                <a:close/>
              </a:path>
            </a:pathLst>
          </a:cu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algn="r"/>
            <a:r>
              <a:rPr lang="ja-JP" altLang="en-US"/>
              <a:t>关于以前看到的数据的函数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1252440" y="1314360"/>
              <a:ext cx="7349040" cy="22388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3080" y="1305000"/>
                <a:ext cx="7367760" cy="2257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3202</TotalTime>
  <Words>1451</Words>
  <Application>Microsoft Office PowerPoint</Application>
  <PresentationFormat>全屏显示(16:9)</PresentationFormat>
  <Paragraphs>414</Paragraphs>
  <Slides>74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78" baseType="lpstr">
      <vt:lpstr>Menlo</vt:lpstr>
      <vt:lpstr>Arial</vt:lpstr>
      <vt:lpstr>Cambria Math</vt:lpstr>
      <vt:lpstr>DeckTemplate-AWS</vt:lpstr>
      <vt:lpstr>PowerPoint 演示文稿</vt:lpstr>
      <vt:lpstr>概要</vt:lpstr>
      <vt:lpstr>非序列数据</vt:lpstr>
      <vt:lpstr>序列模型</vt:lpstr>
      <vt:lpstr>序列数据:  时间重要性 (Koren, 2009)</vt:lpstr>
      <vt:lpstr>序列模型</vt:lpstr>
      <vt:lpstr>序列模型</vt:lpstr>
      <vt:lpstr>序列模型</vt:lpstr>
      <vt:lpstr>序列模型</vt:lpstr>
      <vt:lpstr>自回归模型 </vt:lpstr>
      <vt:lpstr>方案 A – 马尔可夫（Markov）假设</vt:lpstr>
      <vt:lpstr>方案 A – 马尔可夫（Markov）假设</vt:lpstr>
      <vt:lpstr>方案 B – 隐马尔可夫模型 </vt:lpstr>
      <vt:lpstr>方案 B –隐马尔可夫模型 </vt:lpstr>
      <vt:lpstr>隐变量模型（经典）</vt:lpstr>
      <vt:lpstr>方案 A 实现- 马尔可夫（Markov）假设</vt:lpstr>
      <vt:lpstr>方案 A 实现: 马尔可夫（Markov）假设</vt:lpstr>
      <vt:lpstr>语言模型</vt:lpstr>
      <vt:lpstr>语言模型 101</vt:lpstr>
      <vt:lpstr>马尔可夫模型与N-grams</vt:lpstr>
      <vt:lpstr>N-grams (更长的标记序列) </vt:lpstr>
      <vt:lpstr>代码: 自然语言数据集基础预处理 </vt:lpstr>
      <vt:lpstr>文本预处理</vt:lpstr>
      <vt:lpstr>符号化</vt:lpstr>
      <vt:lpstr>小批量生成</vt:lpstr>
      <vt:lpstr>小批量生成</vt:lpstr>
      <vt:lpstr>小批量生成</vt:lpstr>
      <vt:lpstr>代码 …</vt:lpstr>
      <vt:lpstr>循环神经网络</vt:lpstr>
      <vt:lpstr>隐变量模型</vt:lpstr>
      <vt:lpstr>循环神经网络</vt:lpstr>
      <vt:lpstr>循环神经网络</vt:lpstr>
      <vt:lpstr>代码 …</vt:lpstr>
      <vt:lpstr>实现RNN语言模型</vt:lpstr>
      <vt:lpstr>输入编码</vt:lpstr>
      <vt:lpstr>输入编码</vt:lpstr>
      <vt:lpstr>具有隐含状态机制的RNN</vt:lpstr>
      <vt:lpstr>输出编码</vt:lpstr>
      <vt:lpstr>梯度</vt:lpstr>
      <vt:lpstr>困惑度</vt:lpstr>
      <vt:lpstr>代码 …</vt:lpstr>
      <vt:lpstr>截断通过时间反向传播</vt:lpstr>
      <vt:lpstr>循环神经网络</vt:lpstr>
      <vt:lpstr>目标函数</vt:lpstr>
      <vt:lpstr>隐含状态梯度</vt:lpstr>
      <vt:lpstr>隐含状态梯度</vt:lpstr>
      <vt:lpstr>隐含状态梯度</vt:lpstr>
      <vt:lpstr>隐含状态梯度</vt:lpstr>
      <vt:lpstr>截断通过时间反向传播</vt:lpstr>
      <vt:lpstr>截断通过时间反向传播</vt:lpstr>
      <vt:lpstr>截断通过时间反向传播</vt:lpstr>
      <vt:lpstr>计算图</vt:lpstr>
      <vt:lpstr>详细示例</vt:lpstr>
      <vt:lpstr>详细示例</vt:lpstr>
      <vt:lpstr>详细示例</vt:lpstr>
      <vt:lpstr>Truncation in practice</vt:lpstr>
      <vt:lpstr>门控循环单元（GRU）</vt:lpstr>
      <vt:lpstr>在一个序列的注意力</vt:lpstr>
      <vt:lpstr>门控循环单元</vt:lpstr>
      <vt:lpstr>候选隐含状态</vt:lpstr>
      <vt:lpstr>隐含状态</vt:lpstr>
      <vt:lpstr>门控循环单元（GRU）总结</vt:lpstr>
      <vt:lpstr>代码 …</vt:lpstr>
      <vt:lpstr>长短期记忆（LSTM）</vt:lpstr>
      <vt:lpstr>电门联想</vt:lpstr>
      <vt:lpstr>长短期记忆（LSTM）</vt:lpstr>
      <vt:lpstr>输入门、遗忘门和输出门</vt:lpstr>
      <vt:lpstr>候选记忆细胞</vt:lpstr>
      <vt:lpstr>记忆细胞</vt:lpstr>
      <vt:lpstr>隐含状态</vt:lpstr>
      <vt:lpstr>长短期记忆（LSTM）总结</vt:lpstr>
      <vt:lpstr>代码 …</vt:lpstr>
      <vt:lpstr>总结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linC</dc:creator>
  <cp:lastModifiedBy>Administrator</cp:lastModifiedBy>
  <cp:revision>92</cp:revision>
  <dcterms:modified xsi:type="dcterms:W3CDTF">2023-05-08T09:17:52Z</dcterms:modified>
</cp:coreProperties>
</file>